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5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6858000" cx="12192000"/>
  <p:notesSz cx="6858000" cy="9144000"/>
  <p:embeddedFontLst>
    <p:embeddedFont>
      <p:font typeface="Robo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1" roundtripDataSignature="AMtx7mj4nNvtRY/WEPU7kREfGHbStY0nV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 Id="rId31" Type="http://customschemas.google.com/relationships/presentationmetadata" Target="metadata"/><Relationship Id="rId30" Type="http://schemas.openxmlformats.org/officeDocument/2006/relationships/font" Target="fonts/Robo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gatech.edu/zsteele3/ZS6727Summer2025" TargetMode="External"/><Relationship Id="rId3" Type="http://schemas.openxmlformats.org/officeDocument/2006/relationships/hyperlink" Target="https://www.youtube.com/watch?v=TcrWRL9CZh8&amp;list=PLqPCUirqsN_x_seY51DiivfV-CjgJDKUp"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forms/d/e/1FAIpQLScr7ZO2vqLFal6yhE-ndr7Qo0nLlu5zlpPwyZEq136vftufGg/viewform?usp=dialog" TargetMode="External"/><Relationship Id="rId3" Type="http://schemas.openxmlformats.org/officeDocument/2006/relationships/hyperlink" Target="https://docs.google.com/forms/d/e/1FAIpQLSfVvHB7FBz02gWPTqRM5hdIY1HqudfQ0KEn-rv2OB3C6Td8wQ/viewform?usp=dialog"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gatech.edu/zsteele3/ZS6727Summer2025/blob/main/ClassSubmissions/Similar%20Courses.xlsx"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gatech.edu/zsteele3/ZS6727Summer2025/blob/main/CodeAnalysis.md"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gatech.edu/zsteele3/ZS6727Summer2025/blob/main/PracticumProjectChecklist.xlsx"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gatech.edu/zsteele3/ZS6727Summer2025/blob/main/TestFiles.md"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gatech.edu/zsteele3/ZS6727Summer2025/blob/main/ShortPayloadList.md" TargetMode="External"/><Relationship Id="rId3" Type="http://schemas.openxmlformats.org/officeDocument/2006/relationships/hyperlink" Target="https://github.gatech.edu/zsteele3/ZS6727Summer2025/blob/main/LongPayloadList.md"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TcrWRL9CZh8&amp;list=PLqPCUirqsN_x_seY51DiivfV-CjgJDKUp"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Project GitHub: </a:t>
            </a:r>
            <a:r>
              <a:rPr lang="en-US" u="sng">
                <a:solidFill>
                  <a:schemeClr val="hlink"/>
                </a:solidFill>
                <a:hlinkClick r:id="rId2"/>
              </a:rPr>
              <a:t>https://github.gatech.edu/zsteele3/ZS6727Summer2025</a:t>
            </a:r>
            <a:endParaRPr/>
          </a:p>
          <a:p>
            <a:pPr indent="0" lvl="0" marL="0" rtl="0" algn="l">
              <a:lnSpc>
                <a:spcPct val="100000"/>
              </a:lnSpc>
              <a:spcBef>
                <a:spcPts val="0"/>
              </a:spcBef>
              <a:spcAft>
                <a:spcPts val="0"/>
              </a:spcAft>
              <a:buSzPts val="1400"/>
              <a:buNone/>
            </a:pPr>
            <a:r>
              <a:rPr lang="en-US"/>
              <a:t>YouTube Series: </a:t>
            </a:r>
            <a:r>
              <a:rPr lang="en-US" u="sng">
                <a:solidFill>
                  <a:schemeClr val="hlink"/>
                </a:solidFill>
                <a:latin typeface="Arial"/>
                <a:ea typeface="Arial"/>
                <a:cs typeface="Arial"/>
                <a:sym typeface="Arial"/>
                <a:hlinkClick r:id="rId3"/>
              </a:rPr>
              <a:t>https://www.youtube.com/watch?v=TcrWRL9CZh8&amp;list=PLqPCUirqsN_x_seY51DiivfV-CjgJDKUp</a:t>
            </a:r>
            <a:r>
              <a:rPr lang="en-US">
                <a:latin typeface="Arial"/>
                <a:ea typeface="Arial"/>
                <a:cs typeface="Arial"/>
                <a:sym typeface="Arial"/>
              </a:rPr>
              <a:t> </a:t>
            </a:r>
            <a:endParaRPr/>
          </a:p>
        </p:txBody>
      </p:sp>
      <p:sp>
        <p:nvSpPr>
          <p:cNvPr id="89" name="Google Shape;8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6953480c99_0_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Pre-Training Survey: </a:t>
            </a:r>
            <a:r>
              <a:rPr lang="en-US" u="sng">
                <a:solidFill>
                  <a:schemeClr val="hlink"/>
                </a:solidFill>
                <a:hlinkClick r:id="rId2"/>
              </a:rPr>
              <a:t>https://docs.google.com/forms/d/e/1FAIpQLScr7ZO2vqLFal6yhE-ndr7Qo0nLlu5zlpPwyZEq136vftufGg/viewform?usp=dialog</a:t>
            </a:r>
            <a:endParaRPr/>
          </a:p>
          <a:p>
            <a:pPr indent="0" lvl="0" marL="0" rtl="0" algn="l">
              <a:lnSpc>
                <a:spcPct val="100000"/>
              </a:lnSpc>
              <a:spcBef>
                <a:spcPts val="0"/>
              </a:spcBef>
              <a:spcAft>
                <a:spcPts val="0"/>
              </a:spcAft>
              <a:buSzPts val="1400"/>
              <a:buNone/>
            </a:pPr>
            <a:r>
              <a:rPr lang="en-US"/>
              <a:t>Post-Training Survey: </a:t>
            </a:r>
            <a:r>
              <a:rPr lang="en-US" u="sng">
                <a:solidFill>
                  <a:schemeClr val="hlink"/>
                </a:solidFill>
                <a:hlinkClick r:id="rId3"/>
              </a:rPr>
              <a:t>https://docs.google.com/forms/d/e/1FAIpQLSfVvHB7FBz02gWPTqRM5hdIY1HqudfQ0KEn-rv2OB3C6Td8wQ/viewform?usp=dialog</a:t>
            </a:r>
            <a:r>
              <a:rPr lang="en-US"/>
              <a:t>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We already discussed how I chose the checklist items and payloads based off of experience and research, however, the course and its contents are only valuable if developers actually use it and take action in their own applications because, again, the goal of this course is to reduce vulnerabilities by upskilling developers and getting them to test their own applications.</a:t>
            </a:r>
            <a:endParaRPr/>
          </a:p>
          <a:p>
            <a:pPr indent="0" lvl="0" marL="0" rtl="0" algn="l">
              <a:lnSpc>
                <a:spcPct val="100000"/>
              </a:lnSpc>
              <a:spcBef>
                <a:spcPts val="0"/>
              </a:spcBef>
              <a:spcAft>
                <a:spcPts val="0"/>
              </a:spcAft>
              <a:buSzPts val="1400"/>
              <a:buNone/>
            </a:pPr>
            <a:r>
              <a:rPr lang="en-US"/>
              <a:t>To evaluate the course I surveyed managers, app owners, </a:t>
            </a:r>
            <a:r>
              <a:rPr lang="en-US"/>
              <a:t>penetration</a:t>
            </a:r>
            <a:r>
              <a:rPr lang="en-US"/>
              <a:t> tests, and developers to learn about their experiences with other courses, and their confidence identifying vulnerabilities.</a:t>
            </a:r>
            <a:endParaRPr/>
          </a:p>
          <a:p>
            <a:pPr indent="0" lvl="0" marL="0" rtl="0" algn="l">
              <a:lnSpc>
                <a:spcPct val="100000"/>
              </a:lnSpc>
              <a:spcBef>
                <a:spcPts val="0"/>
              </a:spcBef>
              <a:spcAft>
                <a:spcPts val="0"/>
              </a:spcAft>
              <a:buSzPts val="1400"/>
              <a:buNone/>
            </a:pPr>
            <a:r>
              <a:rPr lang="en-US"/>
              <a:t>Then, I gave those participants the training course and asked them to provide feedback about the course, use the material to test an application, and their confidence level after using the material.</a:t>
            </a:r>
            <a:endParaRPr/>
          </a:p>
        </p:txBody>
      </p:sp>
      <p:sp>
        <p:nvSpPr>
          <p:cNvPr id="151" name="Google Shape;151;g36953480c99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6c16f9e055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g36c16f9e055_0_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Personal Bias: Most of the respondents have a personal relationship with me, potentially reducing the negative feedback.</a:t>
            </a:r>
            <a:endParaRPr/>
          </a:p>
          <a:p>
            <a:pPr indent="0" lvl="0" marL="0" rtl="0" algn="l">
              <a:lnSpc>
                <a:spcPct val="100000"/>
              </a:lnSpc>
              <a:spcBef>
                <a:spcPts val="0"/>
              </a:spcBef>
              <a:spcAft>
                <a:spcPts val="0"/>
              </a:spcAft>
              <a:buSzPts val="1400"/>
              <a:buNone/>
            </a:pPr>
            <a:r>
              <a:rPr lang="en-US"/>
              <a:t>Selection Bias: The sample size was less than 50 participants. Most respondents had less than 10 years in the tech industry.</a:t>
            </a:r>
            <a:endParaRPr/>
          </a:p>
          <a:p>
            <a:pPr indent="0" lvl="0" marL="0" rtl="0" algn="l">
              <a:lnSpc>
                <a:spcPct val="100000"/>
              </a:lnSpc>
              <a:spcBef>
                <a:spcPts val="0"/>
              </a:spcBef>
              <a:spcAft>
                <a:spcPts val="0"/>
              </a:spcAft>
              <a:buSzPts val="1400"/>
              <a:buNone/>
            </a:pPr>
            <a:r>
              <a:rPr lang="en-US"/>
              <a:t>Non-responsive Bias: Why did recipients not complete the first survey? Additionally, why did some people complete the first survey, but not the second survey? Most likely due to the ask before taking survey 2.</a:t>
            </a:r>
            <a:endParaRPr/>
          </a:p>
          <a:p>
            <a:pPr indent="0" lvl="0" marL="0" rtl="0" algn="l">
              <a:lnSpc>
                <a:spcPct val="100000"/>
              </a:lnSpc>
              <a:spcBef>
                <a:spcPts val="0"/>
              </a:spcBef>
              <a:spcAft>
                <a:spcPts val="0"/>
              </a:spcAft>
              <a:buSzPts val="1400"/>
              <a:buNone/>
            </a:pPr>
            <a:r>
              <a:rPr lang="en-US"/>
              <a:t>Response bias: Probably the most important limitation to take with me as this project grows in the future is upgrading my surveys to reduce response bias. Its really important to come up with balanced questions that do not lead the participant to a specific answer. (Qualtrics, n.d)</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Without reading everything on the screen, I do want to point out the multiple biases at play here. The survey was first shared with friends and peers that met the participant criteria. Then, the course spread rapidly. I had over 550 views across 120+ unique viewers with a total watch time of over 40 hours. Meaning the survey participation numbers were pretty low. I will talk about some of these other bullets in a moment.</a:t>
            </a:r>
            <a:endParaRPr/>
          </a:p>
        </p:txBody>
      </p:sp>
      <p:sp>
        <p:nvSpPr>
          <p:cNvPr id="158" name="Google Shape;158;g36c16f9e055_0_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Less than half the </a:t>
            </a:r>
            <a:r>
              <a:rPr lang="en-US"/>
              <a:t>respondents</a:t>
            </a:r>
            <a:r>
              <a:rPr lang="en-US"/>
              <a:t> have web app pentesting experience, while almost 80% have development </a:t>
            </a:r>
            <a:r>
              <a:rPr lang="en-US"/>
              <a:t>experience</a:t>
            </a:r>
            <a:r>
              <a:rPr lang="en-US"/>
              <a:t>. This is important because developers are more likely to learn from the course, while a pentester is most likely going to come out of this course with the same knowledge they had before. Which will affect the confidence ratings shown in a moment.</a:t>
            </a:r>
            <a:endParaRPr/>
          </a:p>
        </p:txBody>
      </p:sp>
      <p:sp>
        <p:nvSpPr>
          <p:cNvPr id="164" name="Google Shape;16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6c16f9e055_0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Respondents</a:t>
            </a:r>
            <a:r>
              <a:rPr lang="en-US"/>
              <a:t> were much more likely to learn from web app pentesting courses, but true to our research, a lot less participants had ever taken a pentesting course before.</a:t>
            </a:r>
            <a:endParaRPr/>
          </a:p>
        </p:txBody>
      </p:sp>
      <p:sp>
        <p:nvSpPr>
          <p:cNvPr id="171" name="Google Shape;171;g36c16f9e055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6c16f9e055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average pre-training confidence for all 27 respondents was 5.33. If we exclude participants that did not complete the post-training survey, the confidence shifts to 5.58. If we exclude penetration testers with a confidence rating of 9-10 and our two outliers that we will discuss in a moment, we get an average confidence rating of 4.14.</a:t>
            </a:r>
            <a:endParaRPr/>
          </a:p>
        </p:txBody>
      </p:sp>
      <p:sp>
        <p:nvSpPr>
          <p:cNvPr id="178" name="Google Shape;178;g36c16f9e055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6a29620b20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 name="Google Shape;184;g36a29620b20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First, lets discuss the </a:t>
            </a:r>
            <a:r>
              <a:rPr lang="en-US"/>
              <a:t>outliers</a:t>
            </a:r>
            <a:r>
              <a:rPr lang="en-US"/>
              <a:t>. Two participants lowered their confidence rating after the videos, seemingly saying that the videos reduced their ability to discover vulnerabilities. However, the two participants confirmed that they lowered their confidence because the videos showed how little they truly knew about </a:t>
            </a:r>
            <a:r>
              <a:rPr lang="en-US"/>
              <a:t>these</a:t>
            </a:r>
            <a:r>
              <a:rPr lang="en-US"/>
              <a:t> exploits. This hurt their confidence, causing lower scores even though they both said they learned a lot from the course. Something that I learned from the interviews was that the developers who took this course loved seeing real exploitation because even though they have heard a lot of these terms like XSS or SQLi, they had never seen an actual attack demonstrated. </a:t>
            </a:r>
            <a:r>
              <a:rPr lang="en-US"/>
              <a:t>That will help them internalize the concepts and risk for future code deployments.</a:t>
            </a:r>
            <a:endParaRPr/>
          </a:p>
          <a:p>
            <a:pPr indent="0" lvl="0" marL="0" rtl="0" algn="l">
              <a:lnSpc>
                <a:spcPct val="100000"/>
              </a:lnSpc>
              <a:spcBef>
                <a:spcPts val="0"/>
              </a:spcBef>
              <a:spcAft>
                <a:spcPts val="0"/>
              </a:spcAft>
              <a:buSzPts val="1400"/>
              <a:buNone/>
            </a:pPr>
            <a:r>
              <a:rPr lang="en-US"/>
              <a:t>Overall, the survey results were great. Developers used this course to actually find vulnerabilities within their applications, proving that we can </a:t>
            </a:r>
            <a:r>
              <a:rPr lang="en-US"/>
              <a:t>efficiently</a:t>
            </a:r>
            <a:r>
              <a:rPr lang="en-US"/>
              <a:t> find vulnerabilities using small payload lists. Participants loved the course and believed the course should be viewed by the whole dev team. They also said the testing should be completed anywhere from annually down to every major code release. Multiple participants asked if they could show this material to their teammates and friends. </a:t>
            </a:r>
            <a:endParaRPr/>
          </a:p>
        </p:txBody>
      </p:sp>
      <p:sp>
        <p:nvSpPr>
          <p:cNvPr id="185" name="Google Shape;185;g36a29620b20_0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6c16f9e055_0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average post-training confidence for all 19 respondents was 7.42, which is an increase of 1.84. If we exclude penetration testers that already had a confidence of 9 or 10 and our two participants that put lower rating due to their admitted overconfidence coming into the video series, the new confidence rating is: 6.93, an increase of almost 2.8 points from the same pre-training group. I think this survey question should be tweaked in the future because nobody wants to put their ability to find vulnerabilities at a 1 or 2 and after the training no one wants to sound cocky and put their score at a 9 or 10, causing a cluster in the middle.</a:t>
            </a:r>
            <a:endParaRPr/>
          </a:p>
        </p:txBody>
      </p:sp>
      <p:sp>
        <p:nvSpPr>
          <p:cNvPr id="191" name="Google Shape;191;g36c16f9e055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6953480c99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 wanted to use the least amount of payloads to cover the most scenarios possible. It </a:t>
            </a:r>
            <a:r>
              <a:rPr lang="en-US"/>
              <a:t>didn't</a:t>
            </a:r>
            <a:r>
              <a:rPr lang="en-US"/>
              <a:t> make sense to double or triple the length of the course to add one off situations that are rarely seen. An example of that would be using CSP bypass payloads for XSS testing. We can identify XSS without ever attempting to bypass the CSP, so I chose to exclude those payloads.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Only 7.3% of the top 1000 most visited sites use WebSockets and an even smaller percentage of those WebSockets have significant implementations. (Murley et al., 2021) I do teach app teams how to add new categories like WebSockets on their own at the end of the course, but I didn't want to force the whole audience to watch the content when most of them would never interact with WebSockets in their own apps.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We need management buy-in to ensure the dev teams have the time to watch the series and start testing their apps. This would also help get more accurate survey results. Out of the 120 unique viewers on youtube, less than a third completed either survey. However, I did get over 50 hours of watch time from these individuals.</a:t>
            </a:r>
            <a:endParaRPr/>
          </a:p>
        </p:txBody>
      </p:sp>
      <p:sp>
        <p:nvSpPr>
          <p:cNvPr id="198" name="Google Shape;198;g36953480c9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6953480c99_0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 learned a lot throughout filming the video series. I would love to go back and clean up the videos using the most up to date GitHub pages and checklist. Additionally, I want to continue adding vulnerabilities to the optional course content while perfecting my survey questions to reduce bias. While this course was never a project that I imagined showing to co-workers, I’m excited to say that I have reached out to a few managers asking for their feedback and what steps we need to take before their dev teams fully </a:t>
            </a:r>
            <a:r>
              <a:rPr lang="en-US"/>
              <a:t>implement</a:t>
            </a:r>
            <a:r>
              <a:rPr lang="en-US"/>
              <a:t> this course.</a:t>
            </a:r>
            <a:endParaRPr/>
          </a:p>
        </p:txBody>
      </p:sp>
      <p:sp>
        <p:nvSpPr>
          <p:cNvPr id="204" name="Google Shape;204;g36953480c99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6953480c99_0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In conclusion, I identified a gap in current training courses leaving developers with few options for learning how to reduce the amount of </a:t>
            </a:r>
            <a:r>
              <a:rPr lang="en-US"/>
              <a:t>vulnerabilities</a:t>
            </a:r>
            <a:r>
              <a:rPr lang="en-US"/>
              <a:t> in their web applications. I bridged this gap by creating a web app pentesting course that used </a:t>
            </a:r>
            <a:r>
              <a:rPr lang="en-US"/>
              <a:t>homemade</a:t>
            </a:r>
            <a:r>
              <a:rPr lang="en-US"/>
              <a:t> payload lists designed for efficient coverage, a checklist of vulnerabilities to test for, and a plethora of additional resources for the developers to </a:t>
            </a:r>
            <a:r>
              <a:rPr lang="en-US"/>
              <a:t>utilize</a:t>
            </a:r>
            <a:r>
              <a:rPr lang="en-US"/>
              <a:t>. Then, i created a video series </a:t>
            </a:r>
            <a:r>
              <a:rPr lang="en-US"/>
              <a:t>tying all of this material together, even teaching the audience how they can expand on the content and vulnerabilities themselves, all without using a single pentesting tool.</a:t>
            </a:r>
            <a:endParaRPr/>
          </a:p>
          <a:p>
            <a:pPr indent="0" lvl="0" marL="0" rtl="0" algn="l">
              <a:lnSpc>
                <a:spcPct val="100000"/>
              </a:lnSpc>
              <a:spcBef>
                <a:spcPts val="0"/>
              </a:spcBef>
              <a:spcAft>
                <a:spcPts val="0"/>
              </a:spcAft>
              <a:buClr>
                <a:schemeClr val="dk1"/>
              </a:buClr>
              <a:buSzPts val="1100"/>
              <a:buFont typeface="Arial"/>
              <a:buNone/>
            </a:pPr>
            <a:r>
              <a:rPr lang="en-US"/>
              <a:t>In the end, I received amazing feedback. The initial audience shared the series with over 100 people and everyone agreed the series accomplished my goals. We saw hard evidence that the course worked by seeing an increase in developers confidence testing for vulnerabilities and the survey results showing that participants had no issues using the course to identify real vulnerabilities within web applications. I look forward to continuing to build this course and work with management teams to get buy in at their organizations to increase the security of new code deployments.</a:t>
            </a:r>
            <a:endParaRPr/>
          </a:p>
        </p:txBody>
      </p:sp>
      <p:sp>
        <p:nvSpPr>
          <p:cNvPr id="210" name="Google Shape;210;g36953480c99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 have pentested over 150 applications during my career as a penetration tester, and before that I spent a few years on multiple dev teams. It is my responsibility to teach the app teams how to reproduce our findings with tools that are available to them, and then we give high level remediation guidance. If prompted, we will point them to specific code snippets and articles that they can significantly benefit from. While doing this job, I have notice a gap between the security teams and the dev teams. It is clear that the dev teams don't take security seriously and they are often a fish out of water when it comes to reproducing vulnerabilities. While this prompted my project idea, it's important to backup everything with research. My early research for this project proved that developers are more focused on hitting deadlines then they are security, and they often struggle to remediate vulnerabilities. With more and more new CVEs every year and a large amount of companies not participating in pentests, I knew this project was something that I needed to do. Before I go any further, I want to make it clear that I respect </a:t>
            </a:r>
            <a:r>
              <a:rPr lang="en-US"/>
              <a:t>developers</a:t>
            </a:r>
            <a:r>
              <a:rPr lang="en-US"/>
              <a:t> and completely understand why they are not security focused. This project is in no way trying to talk down to developers. I really </a:t>
            </a:r>
            <a:r>
              <a:rPr lang="en-US"/>
              <a:t>don't</a:t>
            </a:r>
            <a:r>
              <a:rPr lang="en-US"/>
              <a:t> like that mindset that a lot of people in security unfortunately have.</a:t>
            </a:r>
            <a:endParaRPr/>
          </a:p>
        </p:txBody>
      </p:sp>
      <p:sp>
        <p:nvSpPr>
          <p:cNvPr id="95" name="Google Shape;9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69860a539d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6" name="Google Shape;216;g369860a539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6c3485c32a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2" name="Google Shape;222;g36c3485c32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6c3485c32a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t>My problem statement is: “Web application vulnerabilities continue to rise each year due to the gap in training courses and tooling options available to developers.” As I continued doing research, it became clear that developers did not have access to the right courses because secure coding courses were often too high level and penetration testing courses target a different audience with different tool sets. So if a developer wants to ensure their application does not have vulnerabilities before deploying to production, they are left with extremely in-depth penetration testing courses that utilize tools and scanners unavailable to the app team or bullet points on a powerpoint that do not translate to real action items. I made a comparison of multiple courses showing their pros and cons for my final paper, but I won't be showing that here today. It is linked in the notes section of this slide.</a:t>
            </a:r>
            <a:endParaRPr/>
          </a:p>
          <a:p>
            <a:pPr indent="0" lvl="0" marL="0" rtl="0" algn="l">
              <a:spcBef>
                <a:spcPts val="0"/>
              </a:spcBef>
              <a:spcAft>
                <a:spcPts val="0"/>
              </a:spcAft>
              <a:buClr>
                <a:schemeClr val="dk1"/>
              </a:buClr>
              <a:buSzPts val="1400"/>
              <a:buFont typeface="Arial"/>
              <a:buNone/>
            </a:pPr>
            <a:r>
              <a:t/>
            </a:r>
            <a:endParaRPr/>
          </a:p>
          <a:p>
            <a:pPr indent="0" lvl="0" marL="0" rtl="0" algn="l">
              <a:spcBef>
                <a:spcPts val="0"/>
              </a:spcBef>
              <a:spcAft>
                <a:spcPts val="0"/>
              </a:spcAft>
              <a:buClr>
                <a:schemeClr val="dk1"/>
              </a:buClr>
              <a:buSzPts val="1400"/>
              <a:buFont typeface="Arial"/>
              <a:buNone/>
            </a:pPr>
            <a:r>
              <a:rPr lang="en-US"/>
              <a:t>Course Comparison: </a:t>
            </a:r>
            <a:r>
              <a:rPr lang="en-US" u="sng">
                <a:solidFill>
                  <a:schemeClr val="hlink"/>
                </a:solidFill>
                <a:hlinkClick r:id="rId2"/>
              </a:rPr>
              <a:t>https://github.gatech.edu/zsteele3/ZS6727Summer2025/blob/main/ClassSubmissions/Similar%20Courses.xlsx</a:t>
            </a:r>
            <a:r>
              <a:rPr lang="en-US"/>
              <a:t> </a:t>
            </a:r>
            <a:endParaRPr/>
          </a:p>
          <a:p>
            <a:pPr indent="0" lvl="0" marL="0" rtl="0" algn="l">
              <a:lnSpc>
                <a:spcPct val="100000"/>
              </a:lnSpc>
              <a:spcBef>
                <a:spcPts val="0"/>
              </a:spcBef>
              <a:spcAft>
                <a:spcPts val="0"/>
              </a:spcAft>
              <a:buSzPts val="1400"/>
              <a:buNone/>
            </a:pPr>
            <a:r>
              <a:t/>
            </a:r>
            <a:endParaRPr/>
          </a:p>
        </p:txBody>
      </p:sp>
      <p:sp>
        <p:nvSpPr>
          <p:cNvPr id="101" name="Google Shape;101;g36c3485c32a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6953480c99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My solution is “to teach developers how to identify and remediate vulnerabilities in their applications, without using </a:t>
            </a:r>
            <a:r>
              <a:rPr lang="en-US"/>
              <a:t>penetration</a:t>
            </a:r>
            <a:r>
              <a:rPr lang="en-US"/>
              <a:t> testing tools, to reduce the likelihood of deploying insecure code to production by creating a penetration testing course for developers.” I make it clear to the audience that there are more comprehensive resources out there that will teach edge cases and much more depth to each topic. Since our goal is to see developers test their own applications and make real change, I focused on discovering vulnerabilities instead of getting full exploitation and I </a:t>
            </a:r>
            <a:r>
              <a:rPr lang="en-US"/>
              <a:t>wasn't</a:t>
            </a:r>
            <a:r>
              <a:rPr lang="en-US"/>
              <a:t> afraid to point to other resources when necessary since that was a complaint made by developers in one of the previously cited sources. One organization might be better for SQL injection remediation while a different site might be better for XSS exploitation, just as an example. My solution is unique because it does not require any penetration testing tools, in fact most of the course requires just a browser, I focus on showing real world examples and vulnerability discovery to keep the time investment low for the viewer since developers said time constraints were one of the main reasons they did not take more courses.</a:t>
            </a:r>
            <a:endParaRPr/>
          </a:p>
        </p:txBody>
      </p:sp>
      <p:sp>
        <p:nvSpPr>
          <p:cNvPr id="107" name="Google Shape;107;g36953480c99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Code Review Page: </a:t>
            </a:r>
            <a:r>
              <a:rPr lang="en-US" u="sng">
                <a:solidFill>
                  <a:schemeClr val="hlink"/>
                </a:solidFill>
                <a:hlinkClick r:id="rId2"/>
              </a:rPr>
              <a:t>https://github.gatech.edu/zsteele3/ZS6727Summer2025/blob/main/CodeAnalysis.md</a:t>
            </a:r>
            <a:r>
              <a:rPr lang="en-US"/>
              <a:t> </a:t>
            </a:r>
            <a:endParaRPr/>
          </a:p>
        </p:txBody>
      </p:sp>
      <p:sp>
        <p:nvSpPr>
          <p:cNvPr id="113" name="Google Shape;11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Checklist: </a:t>
            </a:r>
            <a:r>
              <a:rPr lang="en-US" u="sng">
                <a:solidFill>
                  <a:schemeClr val="hlink"/>
                </a:solidFill>
                <a:hlinkClick r:id="rId2"/>
              </a:rPr>
              <a:t>https://github.gatech.edu/zsteele3/ZS6727Summer2025/blob/main/PracticumProjectChecklist.xlsx</a:t>
            </a:r>
            <a:r>
              <a:rPr lang="en-US"/>
              <a:t>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This image shows 26 of our checklist items, but the full checklist included 33 items. That does not include the optional checks.</a:t>
            </a:r>
            <a:endParaRPr/>
          </a:p>
          <a:p>
            <a:pPr indent="0" lvl="0" marL="0" rtl="0" algn="l">
              <a:lnSpc>
                <a:spcPct val="100000"/>
              </a:lnSpc>
              <a:spcBef>
                <a:spcPts val="0"/>
              </a:spcBef>
              <a:spcAft>
                <a:spcPts val="0"/>
              </a:spcAft>
              <a:buSzPts val="1400"/>
              <a:buNone/>
            </a:pPr>
            <a:r>
              <a:rPr lang="en-US"/>
              <a:t>The checklist was populated with roughly 3 categories in mind. First, vulnerabilities and misconfigurations that were easy and quick to find. This is the response headers, cookies, and some of the continuous review items. These items were backed up by more than just my own experience and best practices found from other checklists that have been generated by pentesting firms. For example, CSPs are a quick check that have the power to stop cross site scripting and clickjacking, but only 2% of the top 1000 most visited sites have a secure CSP implementation. (</a:t>
            </a:r>
            <a:r>
              <a:rPr lang="en-US" sz="1100">
                <a:latin typeface="Arial"/>
                <a:ea typeface="Arial"/>
                <a:cs typeface="Arial"/>
                <a:sym typeface="Arial"/>
              </a:rPr>
              <a:t>Pacheco, 2020) </a:t>
            </a:r>
            <a:endParaRPr sz="1100">
              <a:latin typeface="Arial"/>
              <a:ea typeface="Arial"/>
              <a:cs typeface="Arial"/>
              <a:sym typeface="Arial"/>
            </a:endParaRPr>
          </a:p>
          <a:p>
            <a:pPr indent="0" lvl="0" marL="0" rtl="0" algn="l">
              <a:lnSpc>
                <a:spcPct val="100000"/>
              </a:lnSpc>
              <a:spcBef>
                <a:spcPts val="0"/>
              </a:spcBef>
              <a:spcAft>
                <a:spcPts val="0"/>
              </a:spcAft>
              <a:buSzPts val="1400"/>
              <a:buNone/>
            </a:pPr>
            <a:r>
              <a:rPr lang="en-US" sz="1100">
                <a:latin typeface="Arial"/>
                <a:ea typeface="Arial"/>
                <a:cs typeface="Arial"/>
                <a:sym typeface="Arial"/>
              </a:rPr>
              <a:t>The second category is items that require payloads, meaning the developer may need approval to test and these items open up the door for user input handling based remediation. These items are based off of research like Freeman (2023) reporting their pentesting firm seems to find XSS most commonly or DB-Engines (2025) reporting that 4 out of the top 5 database models are still SQL. The third category is supporting items like MFA and user enumeration. This was to round out the checklist and assist with over arching vulnerability types like account takeover.</a:t>
            </a:r>
            <a:endParaRPr sz="1100">
              <a:latin typeface="Arial"/>
              <a:ea typeface="Arial"/>
              <a:cs typeface="Arial"/>
              <a:sym typeface="Arial"/>
            </a:endParaRPr>
          </a:p>
        </p:txBody>
      </p:sp>
      <p:sp>
        <p:nvSpPr>
          <p:cNvPr id="121" name="Google Shape;121;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6953480c99_0_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Test Files: </a:t>
            </a:r>
            <a:r>
              <a:rPr lang="en-US" u="sng">
                <a:solidFill>
                  <a:schemeClr val="hlink"/>
                </a:solidFill>
                <a:hlinkClick r:id="rId2"/>
              </a:rPr>
              <a:t>https://github.gatech.edu/zsteele3/ZS6727Summer2025/blob/main/TestFiles.md</a:t>
            </a:r>
            <a:r>
              <a:rPr lang="en-US"/>
              <a:t>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Please note that these files do not cause impact.</a:t>
            </a:r>
            <a:endParaRPr/>
          </a:p>
        </p:txBody>
      </p:sp>
      <p:sp>
        <p:nvSpPr>
          <p:cNvPr id="129" name="Google Shape;129;g36953480c99_0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6953480c99_0_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Short Payload List: </a:t>
            </a:r>
            <a:r>
              <a:rPr lang="en-US" u="sng">
                <a:solidFill>
                  <a:schemeClr val="hlink"/>
                </a:solidFill>
                <a:hlinkClick r:id="rId2"/>
              </a:rPr>
              <a:t>https://github.gatech.edu/zsteele3/ZS6727Summer2025/blob/main/ShortPayloadList.md</a:t>
            </a:r>
            <a:endParaRPr/>
          </a:p>
          <a:p>
            <a:pPr indent="0" lvl="0" marL="0" rtl="0" algn="l">
              <a:lnSpc>
                <a:spcPct val="100000"/>
              </a:lnSpc>
              <a:spcBef>
                <a:spcPts val="0"/>
              </a:spcBef>
              <a:spcAft>
                <a:spcPts val="0"/>
              </a:spcAft>
              <a:buSzPts val="1400"/>
              <a:buNone/>
            </a:pPr>
            <a:r>
              <a:rPr lang="en-US"/>
              <a:t>Long Payload List: </a:t>
            </a:r>
            <a:r>
              <a:rPr lang="en-US" u="sng">
                <a:solidFill>
                  <a:schemeClr val="hlink"/>
                </a:solidFill>
                <a:hlinkClick r:id="rId3"/>
              </a:rPr>
              <a:t>https://github.gatech.edu/zsteele3/ZS6727Summer2025/blob/main/LongPayloadList.md</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I created a short payload list and a long payload list. The difference being the longer payload list requires more time to run all the test cases, but there are a few payloads that are more likely to get caught by the security departments controls or they cause true impact on the server. That impact is never something that would introduce true risk. Additionally, the long </a:t>
            </a:r>
            <a:r>
              <a:rPr lang="en-US"/>
              <a:t>payload</a:t>
            </a:r>
            <a:r>
              <a:rPr lang="en-US"/>
              <a:t> list contains real world examples from </a:t>
            </a:r>
            <a:r>
              <a:rPr lang="en-US"/>
              <a:t>HackerOne</a:t>
            </a:r>
            <a:r>
              <a:rPr lang="en-US"/>
              <a:t> write ups.</a:t>
            </a:r>
            <a:endParaRPr/>
          </a:p>
        </p:txBody>
      </p:sp>
      <p:sp>
        <p:nvSpPr>
          <p:cNvPr id="136" name="Google Shape;136;g36953480c99_0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6953480c99_0_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YouTube Playlist: </a:t>
            </a:r>
            <a:r>
              <a:rPr lang="en-US" u="sng">
                <a:solidFill>
                  <a:schemeClr val="hlink"/>
                </a:solidFill>
                <a:hlinkClick r:id="rId2"/>
              </a:rPr>
              <a:t>https://www.youtube.com/watch?v=TcrWRL9CZh8&amp;list=PLqPCUirqsN_x_seY51DiivfV-CjgJDKUp</a:t>
            </a:r>
            <a:r>
              <a:rPr lang="en-US"/>
              <a:t>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The video series totaled over 4.5 hours. We covered the original 33 checklist items in about 3.5 hours.</a:t>
            </a:r>
            <a:endParaRPr/>
          </a:p>
        </p:txBody>
      </p:sp>
      <p:sp>
        <p:nvSpPr>
          <p:cNvPr id="144" name="Google Shape;144;g36953480c99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3" name="Shape 13"/>
        <p:cNvGrpSpPr/>
        <p:nvPr/>
      </p:nvGrpSpPr>
      <p:grpSpPr>
        <a:xfrm>
          <a:off x="0" y="0"/>
          <a:ext cx="0" cy="0"/>
          <a:chOff x="0" y="0"/>
          <a:chExt cx="0" cy="0"/>
        </a:xfrm>
      </p:grpSpPr>
      <p:sp>
        <p:nvSpPr>
          <p:cNvPr id="14" name="Google Shape;14;p24"/>
          <p:cNvSpPr txBox="1"/>
          <p:nvPr>
            <p:ph type="title"/>
          </p:nvPr>
        </p:nvSpPr>
        <p:spPr>
          <a:xfrm>
            <a:off x="2447108" y="1846217"/>
            <a:ext cx="8906692" cy="259515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4"/>
          <p:cNvSpPr txBox="1"/>
          <p:nvPr>
            <p:ph idx="1" type="body"/>
          </p:nvPr>
        </p:nvSpPr>
        <p:spPr>
          <a:xfrm>
            <a:off x="2447108" y="4441370"/>
            <a:ext cx="8906692" cy="62593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rgbClr val="B3A369"/>
              </a:buClr>
              <a:buSzPts val="1800"/>
              <a:buNone/>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51" name="Shape 51"/>
        <p:cNvGrpSpPr/>
        <p:nvPr/>
      </p:nvGrpSpPr>
      <p:grpSpPr>
        <a:xfrm>
          <a:off x="0" y="0"/>
          <a:ext cx="0" cy="0"/>
          <a:chOff x="0" y="0"/>
          <a:chExt cx="0" cy="0"/>
        </a:xfrm>
      </p:grpSpPr>
      <p:sp>
        <p:nvSpPr>
          <p:cNvPr id="52" name="Google Shape;52;p34"/>
          <p:cNvSpPr txBox="1"/>
          <p:nvPr>
            <p:ph idx="1" type="body"/>
          </p:nvPr>
        </p:nvSpPr>
        <p:spPr>
          <a:xfrm>
            <a:off x="381001" y="1235113"/>
            <a:ext cx="5617633"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rgbClr val="003057"/>
              </a:buClr>
              <a:buSzPts val="2400"/>
              <a:buNone/>
              <a:defRPr b="1" sz="2400"/>
            </a:lvl1pPr>
            <a:lvl2pPr indent="-228600" lvl="1" marL="914400" algn="l">
              <a:lnSpc>
                <a:spcPct val="90000"/>
              </a:lnSpc>
              <a:spcBef>
                <a:spcPts val="500"/>
              </a:spcBef>
              <a:spcAft>
                <a:spcPts val="0"/>
              </a:spcAft>
              <a:buClr>
                <a:srgbClr val="003057"/>
              </a:buClr>
              <a:buSzPts val="2000"/>
              <a:buNone/>
              <a:defRPr b="1" sz="2000"/>
            </a:lvl2pPr>
            <a:lvl3pPr indent="-228600" lvl="2" marL="1371600" algn="l">
              <a:lnSpc>
                <a:spcPct val="90000"/>
              </a:lnSpc>
              <a:spcBef>
                <a:spcPts val="500"/>
              </a:spcBef>
              <a:spcAft>
                <a:spcPts val="0"/>
              </a:spcAft>
              <a:buClr>
                <a:srgbClr val="003057"/>
              </a:buClr>
              <a:buSzPts val="1800"/>
              <a:buNone/>
              <a:defRPr b="1" sz="1800"/>
            </a:lvl3pPr>
            <a:lvl4pPr indent="-228600" lvl="3" marL="1828800" algn="l">
              <a:lnSpc>
                <a:spcPct val="90000"/>
              </a:lnSpc>
              <a:spcBef>
                <a:spcPts val="500"/>
              </a:spcBef>
              <a:spcAft>
                <a:spcPts val="0"/>
              </a:spcAft>
              <a:buClr>
                <a:srgbClr val="003057"/>
              </a:buClr>
              <a:buSzPts val="1600"/>
              <a:buNone/>
              <a:defRPr b="1" sz="1600"/>
            </a:lvl4pPr>
            <a:lvl5pPr indent="-228600" lvl="4" marL="2286000" algn="l">
              <a:lnSpc>
                <a:spcPct val="90000"/>
              </a:lnSpc>
              <a:spcBef>
                <a:spcPts val="500"/>
              </a:spcBef>
              <a:spcAft>
                <a:spcPts val="0"/>
              </a:spcAft>
              <a:buClr>
                <a:srgbClr val="003057"/>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3" name="Google Shape;53;p34"/>
          <p:cNvSpPr txBox="1"/>
          <p:nvPr>
            <p:ph idx="2" type="body"/>
          </p:nvPr>
        </p:nvSpPr>
        <p:spPr>
          <a:xfrm>
            <a:off x="381001" y="2078658"/>
            <a:ext cx="5617633" cy="336247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003057"/>
              </a:buClr>
              <a:buSzPts val="1800"/>
              <a:buChar char="•"/>
              <a:defRPr/>
            </a:lvl1pPr>
            <a:lvl2pPr indent="-342900" lvl="1" marL="914400" algn="l">
              <a:lnSpc>
                <a:spcPct val="90000"/>
              </a:lnSpc>
              <a:spcBef>
                <a:spcPts val="500"/>
              </a:spcBef>
              <a:spcAft>
                <a:spcPts val="0"/>
              </a:spcAft>
              <a:buClr>
                <a:srgbClr val="003057"/>
              </a:buClr>
              <a:buSzPts val="1800"/>
              <a:buChar char="•"/>
              <a:defRPr/>
            </a:lvl2pPr>
            <a:lvl3pPr indent="-342900" lvl="2" marL="1371600" algn="l">
              <a:lnSpc>
                <a:spcPct val="90000"/>
              </a:lnSpc>
              <a:spcBef>
                <a:spcPts val="500"/>
              </a:spcBef>
              <a:spcAft>
                <a:spcPts val="0"/>
              </a:spcAft>
              <a:buClr>
                <a:srgbClr val="003057"/>
              </a:buClr>
              <a:buSzPts val="1800"/>
              <a:buChar char="•"/>
              <a:defRPr/>
            </a:lvl3pPr>
            <a:lvl4pPr indent="-342900" lvl="3" marL="1828800" algn="l">
              <a:lnSpc>
                <a:spcPct val="90000"/>
              </a:lnSpc>
              <a:spcBef>
                <a:spcPts val="500"/>
              </a:spcBef>
              <a:spcAft>
                <a:spcPts val="0"/>
              </a:spcAft>
              <a:buClr>
                <a:srgbClr val="003057"/>
              </a:buClr>
              <a:buSzPts val="1800"/>
              <a:buChar char="•"/>
              <a:defRPr/>
            </a:lvl4pPr>
            <a:lvl5pPr indent="-342900" lvl="4" marL="2286000" algn="l">
              <a:lnSpc>
                <a:spcPct val="90000"/>
              </a:lnSpc>
              <a:spcBef>
                <a:spcPts val="500"/>
              </a:spcBef>
              <a:spcAft>
                <a:spcPts val="0"/>
              </a:spcAft>
              <a:buClr>
                <a:srgbClr val="003057"/>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34"/>
          <p:cNvSpPr txBox="1"/>
          <p:nvPr>
            <p:ph idx="3" type="body"/>
          </p:nvPr>
        </p:nvSpPr>
        <p:spPr>
          <a:xfrm>
            <a:off x="6172200" y="1235113"/>
            <a:ext cx="563880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rgbClr val="003057"/>
              </a:buClr>
              <a:buSzPts val="2400"/>
              <a:buNone/>
              <a:defRPr b="1" sz="2400"/>
            </a:lvl1pPr>
            <a:lvl2pPr indent="-228600" lvl="1" marL="914400" algn="l">
              <a:lnSpc>
                <a:spcPct val="90000"/>
              </a:lnSpc>
              <a:spcBef>
                <a:spcPts val="500"/>
              </a:spcBef>
              <a:spcAft>
                <a:spcPts val="0"/>
              </a:spcAft>
              <a:buClr>
                <a:srgbClr val="003057"/>
              </a:buClr>
              <a:buSzPts val="2000"/>
              <a:buNone/>
              <a:defRPr b="1" sz="2000"/>
            </a:lvl2pPr>
            <a:lvl3pPr indent="-228600" lvl="2" marL="1371600" algn="l">
              <a:lnSpc>
                <a:spcPct val="90000"/>
              </a:lnSpc>
              <a:spcBef>
                <a:spcPts val="500"/>
              </a:spcBef>
              <a:spcAft>
                <a:spcPts val="0"/>
              </a:spcAft>
              <a:buClr>
                <a:srgbClr val="003057"/>
              </a:buClr>
              <a:buSzPts val="1800"/>
              <a:buNone/>
              <a:defRPr b="1" sz="1800"/>
            </a:lvl3pPr>
            <a:lvl4pPr indent="-228600" lvl="3" marL="1828800" algn="l">
              <a:lnSpc>
                <a:spcPct val="90000"/>
              </a:lnSpc>
              <a:spcBef>
                <a:spcPts val="500"/>
              </a:spcBef>
              <a:spcAft>
                <a:spcPts val="0"/>
              </a:spcAft>
              <a:buClr>
                <a:srgbClr val="003057"/>
              </a:buClr>
              <a:buSzPts val="1600"/>
              <a:buNone/>
              <a:defRPr b="1" sz="1600"/>
            </a:lvl4pPr>
            <a:lvl5pPr indent="-228600" lvl="4" marL="2286000" algn="l">
              <a:lnSpc>
                <a:spcPct val="90000"/>
              </a:lnSpc>
              <a:spcBef>
                <a:spcPts val="500"/>
              </a:spcBef>
              <a:spcAft>
                <a:spcPts val="0"/>
              </a:spcAft>
              <a:buClr>
                <a:srgbClr val="003057"/>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5" name="Google Shape;55;p34"/>
          <p:cNvSpPr txBox="1"/>
          <p:nvPr>
            <p:ph idx="4" type="body"/>
          </p:nvPr>
        </p:nvSpPr>
        <p:spPr>
          <a:xfrm>
            <a:off x="6172200" y="2078658"/>
            <a:ext cx="5638800" cy="336247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003057"/>
              </a:buClr>
              <a:buSzPts val="1800"/>
              <a:buChar char="•"/>
              <a:defRPr/>
            </a:lvl1pPr>
            <a:lvl2pPr indent="-342900" lvl="1" marL="914400" algn="l">
              <a:lnSpc>
                <a:spcPct val="90000"/>
              </a:lnSpc>
              <a:spcBef>
                <a:spcPts val="500"/>
              </a:spcBef>
              <a:spcAft>
                <a:spcPts val="0"/>
              </a:spcAft>
              <a:buClr>
                <a:srgbClr val="003057"/>
              </a:buClr>
              <a:buSzPts val="1800"/>
              <a:buChar char="•"/>
              <a:defRPr/>
            </a:lvl2pPr>
            <a:lvl3pPr indent="-342900" lvl="2" marL="1371600" algn="l">
              <a:lnSpc>
                <a:spcPct val="90000"/>
              </a:lnSpc>
              <a:spcBef>
                <a:spcPts val="500"/>
              </a:spcBef>
              <a:spcAft>
                <a:spcPts val="0"/>
              </a:spcAft>
              <a:buClr>
                <a:srgbClr val="003057"/>
              </a:buClr>
              <a:buSzPts val="1800"/>
              <a:buChar char="•"/>
              <a:defRPr/>
            </a:lvl3pPr>
            <a:lvl4pPr indent="-342900" lvl="3" marL="1828800" algn="l">
              <a:lnSpc>
                <a:spcPct val="90000"/>
              </a:lnSpc>
              <a:spcBef>
                <a:spcPts val="500"/>
              </a:spcBef>
              <a:spcAft>
                <a:spcPts val="0"/>
              </a:spcAft>
              <a:buClr>
                <a:srgbClr val="003057"/>
              </a:buClr>
              <a:buSzPts val="1800"/>
              <a:buChar char="•"/>
              <a:defRPr/>
            </a:lvl4pPr>
            <a:lvl5pPr indent="-342900" lvl="4" marL="2286000" algn="l">
              <a:lnSpc>
                <a:spcPct val="90000"/>
              </a:lnSpc>
              <a:spcBef>
                <a:spcPts val="500"/>
              </a:spcBef>
              <a:spcAft>
                <a:spcPts val="0"/>
              </a:spcAft>
              <a:buClr>
                <a:srgbClr val="003057"/>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34"/>
          <p:cNvSpPr txBox="1"/>
          <p:nvPr>
            <p:ph idx="10" type="dt"/>
          </p:nvPr>
        </p:nvSpPr>
        <p:spPr>
          <a:xfrm>
            <a:off x="1408329" y="6182540"/>
            <a:ext cx="154665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34"/>
          <p:cNvSpPr txBox="1"/>
          <p:nvPr>
            <p:ph idx="12" type="sldNum"/>
          </p:nvPr>
        </p:nvSpPr>
        <p:spPr>
          <a:xfrm>
            <a:off x="381000" y="6182540"/>
            <a:ext cx="916577"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US"/>
              <a:t>‹#›</a:t>
            </a:fld>
            <a:endParaRPr/>
          </a:p>
        </p:txBody>
      </p:sp>
      <p:sp>
        <p:nvSpPr>
          <p:cNvPr id="58" name="Google Shape;58;p34"/>
          <p:cNvSpPr txBox="1"/>
          <p:nvPr>
            <p:ph type="title"/>
          </p:nvPr>
        </p:nvSpPr>
        <p:spPr>
          <a:xfrm>
            <a:off x="381000" y="200722"/>
            <a:ext cx="11430000" cy="101476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A7934B"/>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s">
  <p:cSld name="Charts">
    <p:spTree>
      <p:nvGrpSpPr>
        <p:cNvPr id="59" name="Shape 59"/>
        <p:cNvGrpSpPr/>
        <p:nvPr/>
      </p:nvGrpSpPr>
      <p:grpSpPr>
        <a:xfrm>
          <a:off x="0" y="0"/>
          <a:ext cx="0" cy="0"/>
          <a:chOff x="0" y="0"/>
          <a:chExt cx="0" cy="0"/>
        </a:xfrm>
      </p:grpSpPr>
      <p:sp>
        <p:nvSpPr>
          <p:cNvPr id="60" name="Google Shape;60;p32"/>
          <p:cNvSpPr txBox="1"/>
          <p:nvPr>
            <p:ph type="title"/>
          </p:nvPr>
        </p:nvSpPr>
        <p:spPr>
          <a:xfrm>
            <a:off x="381000" y="200722"/>
            <a:ext cx="11430000" cy="101476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A7934B"/>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32"/>
          <p:cNvSpPr txBox="1"/>
          <p:nvPr>
            <p:ph idx="10" type="dt"/>
          </p:nvPr>
        </p:nvSpPr>
        <p:spPr>
          <a:xfrm>
            <a:off x="1408329" y="6182540"/>
            <a:ext cx="154665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32"/>
          <p:cNvSpPr txBox="1"/>
          <p:nvPr>
            <p:ph idx="12" type="sldNum"/>
          </p:nvPr>
        </p:nvSpPr>
        <p:spPr>
          <a:xfrm>
            <a:off x="381000" y="6182540"/>
            <a:ext cx="916577"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32"/>
          <p:cNvSpPr/>
          <p:nvPr>
            <p:ph idx="2" type="chart"/>
          </p:nvPr>
        </p:nvSpPr>
        <p:spPr>
          <a:xfrm>
            <a:off x="381000" y="1435100"/>
            <a:ext cx="7510463" cy="4572000"/>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rgbClr val="003057"/>
              </a:buClr>
              <a:buSzPts val="2400"/>
              <a:buFont typeface="Arial"/>
              <a:buChar char="•"/>
              <a:defRPr b="0" i="0" sz="2400" u="none" cap="none" strike="noStrike">
                <a:solidFill>
                  <a:srgbClr val="003057"/>
                </a:solidFill>
                <a:latin typeface="Roboto"/>
                <a:ea typeface="Roboto"/>
                <a:cs typeface="Roboto"/>
                <a:sym typeface="Roboto"/>
              </a:defRPr>
            </a:lvl1pPr>
            <a:lvl2pPr lvl="1" marR="0" rtl="0" algn="l">
              <a:lnSpc>
                <a:spcPct val="90000"/>
              </a:lnSpc>
              <a:spcBef>
                <a:spcPts val="500"/>
              </a:spcBef>
              <a:spcAft>
                <a:spcPts val="0"/>
              </a:spcAft>
              <a:buClr>
                <a:srgbClr val="003057"/>
              </a:buClr>
              <a:buSzPts val="2000"/>
              <a:buFont typeface="Arial"/>
              <a:buChar char="•"/>
              <a:defRPr b="0" i="0" sz="2000" u="none" cap="none" strike="noStrike">
                <a:solidFill>
                  <a:srgbClr val="003057"/>
                </a:solidFill>
                <a:latin typeface="Roboto"/>
                <a:ea typeface="Roboto"/>
                <a:cs typeface="Roboto"/>
                <a:sym typeface="Roboto"/>
              </a:defRPr>
            </a:lvl2pPr>
            <a:lvl3pPr lvl="2" marR="0" rtl="0" algn="l">
              <a:lnSpc>
                <a:spcPct val="90000"/>
              </a:lnSpc>
              <a:spcBef>
                <a:spcPts val="500"/>
              </a:spcBef>
              <a:spcAft>
                <a:spcPts val="0"/>
              </a:spcAft>
              <a:buClr>
                <a:srgbClr val="003057"/>
              </a:buClr>
              <a:buSzPts val="1800"/>
              <a:buFont typeface="Arial"/>
              <a:buChar char="•"/>
              <a:defRPr b="0" i="0" sz="1800" u="none" cap="none" strike="noStrike">
                <a:solidFill>
                  <a:srgbClr val="003057"/>
                </a:solidFill>
                <a:latin typeface="Roboto"/>
                <a:ea typeface="Roboto"/>
                <a:cs typeface="Roboto"/>
                <a:sym typeface="Roboto"/>
              </a:defRPr>
            </a:lvl3pPr>
            <a:lvl4pPr lvl="3" marR="0" rtl="0" algn="l">
              <a:lnSpc>
                <a:spcPct val="90000"/>
              </a:lnSpc>
              <a:spcBef>
                <a:spcPts val="500"/>
              </a:spcBef>
              <a:spcAft>
                <a:spcPts val="0"/>
              </a:spcAft>
              <a:buClr>
                <a:srgbClr val="003057"/>
              </a:buClr>
              <a:buSzPts val="1400"/>
              <a:buFont typeface="Arial"/>
              <a:buChar char="•"/>
              <a:defRPr b="0" i="0" sz="1400" u="none" cap="none" strike="noStrike">
                <a:solidFill>
                  <a:srgbClr val="003057"/>
                </a:solidFill>
                <a:latin typeface="Roboto"/>
                <a:ea typeface="Roboto"/>
                <a:cs typeface="Roboto"/>
                <a:sym typeface="Roboto"/>
              </a:defRPr>
            </a:lvl4pPr>
            <a:lvl5pPr lvl="4" marR="0" rtl="0" algn="l">
              <a:lnSpc>
                <a:spcPct val="90000"/>
              </a:lnSpc>
              <a:spcBef>
                <a:spcPts val="500"/>
              </a:spcBef>
              <a:spcAft>
                <a:spcPts val="0"/>
              </a:spcAft>
              <a:buClr>
                <a:srgbClr val="003057"/>
              </a:buClr>
              <a:buSzPts val="1100"/>
              <a:buFont typeface="Arial"/>
              <a:buChar char="•"/>
              <a:defRPr b="0" i="0" sz="1100" u="none" cap="none" strike="noStrike">
                <a:solidFill>
                  <a:srgbClr val="003057"/>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 name="Google Shape;64;p32"/>
          <p:cNvSpPr txBox="1"/>
          <p:nvPr>
            <p:ph idx="1" type="body"/>
          </p:nvPr>
        </p:nvSpPr>
        <p:spPr>
          <a:xfrm>
            <a:off x="8116888" y="1435100"/>
            <a:ext cx="3694112" cy="34178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003057"/>
              </a:buClr>
              <a:buSzPts val="1800"/>
              <a:buChar char="•"/>
              <a:defRPr/>
            </a:lvl1pPr>
            <a:lvl2pPr indent="-342900" lvl="1" marL="914400" algn="l">
              <a:lnSpc>
                <a:spcPct val="90000"/>
              </a:lnSpc>
              <a:spcBef>
                <a:spcPts val="500"/>
              </a:spcBef>
              <a:spcAft>
                <a:spcPts val="0"/>
              </a:spcAft>
              <a:buClr>
                <a:srgbClr val="003057"/>
              </a:buClr>
              <a:buSzPts val="1800"/>
              <a:buChar char="•"/>
              <a:defRPr/>
            </a:lvl2pPr>
            <a:lvl3pPr indent="-342900" lvl="2" marL="1371600" algn="l">
              <a:lnSpc>
                <a:spcPct val="90000"/>
              </a:lnSpc>
              <a:spcBef>
                <a:spcPts val="500"/>
              </a:spcBef>
              <a:spcAft>
                <a:spcPts val="0"/>
              </a:spcAft>
              <a:buClr>
                <a:srgbClr val="003057"/>
              </a:buClr>
              <a:buSzPts val="1800"/>
              <a:buChar char="•"/>
              <a:defRPr/>
            </a:lvl3pPr>
            <a:lvl4pPr indent="-342900" lvl="3" marL="1828800" algn="l">
              <a:lnSpc>
                <a:spcPct val="90000"/>
              </a:lnSpc>
              <a:spcBef>
                <a:spcPts val="500"/>
              </a:spcBef>
              <a:spcAft>
                <a:spcPts val="0"/>
              </a:spcAft>
              <a:buClr>
                <a:srgbClr val="003057"/>
              </a:buClr>
              <a:buSzPts val="1800"/>
              <a:buChar char="•"/>
              <a:defRPr/>
            </a:lvl4pPr>
            <a:lvl5pPr indent="-342900" lvl="4" marL="2286000" algn="l">
              <a:lnSpc>
                <a:spcPct val="90000"/>
              </a:lnSpc>
              <a:spcBef>
                <a:spcPts val="500"/>
              </a:spcBef>
              <a:spcAft>
                <a:spcPts val="0"/>
              </a:spcAft>
              <a:buClr>
                <a:srgbClr val="003057"/>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 name="Shape 65"/>
        <p:cNvGrpSpPr/>
        <p:nvPr/>
      </p:nvGrpSpPr>
      <p:grpSpPr>
        <a:xfrm>
          <a:off x="0" y="0"/>
          <a:ext cx="0" cy="0"/>
          <a:chOff x="0" y="0"/>
          <a:chExt cx="0" cy="0"/>
        </a:xfrm>
      </p:grpSpPr>
      <p:sp>
        <p:nvSpPr>
          <p:cNvPr id="66" name="Google Shape;66;p36"/>
          <p:cNvSpPr txBox="1"/>
          <p:nvPr>
            <p:ph type="title"/>
          </p:nvPr>
        </p:nvSpPr>
        <p:spPr>
          <a:xfrm>
            <a:off x="381000" y="200722"/>
            <a:ext cx="11430000" cy="101476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A7934B"/>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6"/>
          <p:cNvSpPr txBox="1"/>
          <p:nvPr>
            <p:ph idx="1" type="body"/>
          </p:nvPr>
        </p:nvSpPr>
        <p:spPr>
          <a:xfrm>
            <a:off x="379048" y="1215483"/>
            <a:ext cx="5615353" cy="422565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003057"/>
              </a:buClr>
              <a:buSzPts val="1800"/>
              <a:buChar char="•"/>
              <a:defRPr/>
            </a:lvl1pPr>
            <a:lvl2pPr indent="-342900" lvl="1" marL="914400" algn="l">
              <a:lnSpc>
                <a:spcPct val="90000"/>
              </a:lnSpc>
              <a:spcBef>
                <a:spcPts val="500"/>
              </a:spcBef>
              <a:spcAft>
                <a:spcPts val="0"/>
              </a:spcAft>
              <a:buClr>
                <a:srgbClr val="003057"/>
              </a:buClr>
              <a:buSzPts val="1800"/>
              <a:buChar char="•"/>
              <a:defRPr/>
            </a:lvl2pPr>
            <a:lvl3pPr indent="-342900" lvl="2" marL="1371600" algn="l">
              <a:lnSpc>
                <a:spcPct val="90000"/>
              </a:lnSpc>
              <a:spcBef>
                <a:spcPts val="500"/>
              </a:spcBef>
              <a:spcAft>
                <a:spcPts val="0"/>
              </a:spcAft>
              <a:buClr>
                <a:srgbClr val="003057"/>
              </a:buClr>
              <a:buSzPts val="1800"/>
              <a:buChar char="•"/>
              <a:defRPr/>
            </a:lvl3pPr>
            <a:lvl4pPr indent="-342900" lvl="3" marL="1828800" algn="l">
              <a:lnSpc>
                <a:spcPct val="90000"/>
              </a:lnSpc>
              <a:spcBef>
                <a:spcPts val="500"/>
              </a:spcBef>
              <a:spcAft>
                <a:spcPts val="0"/>
              </a:spcAft>
              <a:buClr>
                <a:srgbClr val="003057"/>
              </a:buClr>
              <a:buSzPts val="1800"/>
              <a:buChar char="•"/>
              <a:defRPr/>
            </a:lvl4pPr>
            <a:lvl5pPr indent="-342900" lvl="4" marL="2286000" algn="l">
              <a:lnSpc>
                <a:spcPct val="90000"/>
              </a:lnSpc>
              <a:spcBef>
                <a:spcPts val="500"/>
              </a:spcBef>
              <a:spcAft>
                <a:spcPts val="0"/>
              </a:spcAft>
              <a:buClr>
                <a:srgbClr val="003057"/>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36"/>
          <p:cNvSpPr txBox="1"/>
          <p:nvPr>
            <p:ph idx="2" type="body"/>
          </p:nvPr>
        </p:nvSpPr>
        <p:spPr>
          <a:xfrm>
            <a:off x="6197600" y="1215483"/>
            <a:ext cx="5613400" cy="422565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003057"/>
              </a:buClr>
              <a:buSzPts val="1800"/>
              <a:buChar char="•"/>
              <a:defRPr/>
            </a:lvl1pPr>
            <a:lvl2pPr indent="-342900" lvl="1" marL="914400" algn="l">
              <a:lnSpc>
                <a:spcPct val="90000"/>
              </a:lnSpc>
              <a:spcBef>
                <a:spcPts val="500"/>
              </a:spcBef>
              <a:spcAft>
                <a:spcPts val="0"/>
              </a:spcAft>
              <a:buClr>
                <a:srgbClr val="003057"/>
              </a:buClr>
              <a:buSzPts val="1800"/>
              <a:buChar char="•"/>
              <a:defRPr/>
            </a:lvl2pPr>
            <a:lvl3pPr indent="-342900" lvl="2" marL="1371600" algn="l">
              <a:lnSpc>
                <a:spcPct val="90000"/>
              </a:lnSpc>
              <a:spcBef>
                <a:spcPts val="500"/>
              </a:spcBef>
              <a:spcAft>
                <a:spcPts val="0"/>
              </a:spcAft>
              <a:buClr>
                <a:srgbClr val="003057"/>
              </a:buClr>
              <a:buSzPts val="1800"/>
              <a:buChar char="•"/>
              <a:defRPr/>
            </a:lvl3pPr>
            <a:lvl4pPr indent="-342900" lvl="3" marL="1828800" algn="l">
              <a:lnSpc>
                <a:spcPct val="90000"/>
              </a:lnSpc>
              <a:spcBef>
                <a:spcPts val="500"/>
              </a:spcBef>
              <a:spcAft>
                <a:spcPts val="0"/>
              </a:spcAft>
              <a:buClr>
                <a:srgbClr val="003057"/>
              </a:buClr>
              <a:buSzPts val="1800"/>
              <a:buChar char="•"/>
              <a:defRPr/>
            </a:lvl4pPr>
            <a:lvl5pPr indent="-342900" lvl="4" marL="2286000" algn="l">
              <a:lnSpc>
                <a:spcPct val="90000"/>
              </a:lnSpc>
              <a:spcBef>
                <a:spcPts val="500"/>
              </a:spcBef>
              <a:spcAft>
                <a:spcPts val="0"/>
              </a:spcAft>
              <a:buClr>
                <a:srgbClr val="003057"/>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36"/>
          <p:cNvSpPr txBox="1"/>
          <p:nvPr>
            <p:ph idx="10" type="dt"/>
          </p:nvPr>
        </p:nvSpPr>
        <p:spPr>
          <a:xfrm>
            <a:off x="1408329" y="6182540"/>
            <a:ext cx="154665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6"/>
          <p:cNvSpPr txBox="1"/>
          <p:nvPr>
            <p:ph idx="12" type="sldNum"/>
          </p:nvPr>
        </p:nvSpPr>
        <p:spPr>
          <a:xfrm>
            <a:off x="381000" y="6182540"/>
            <a:ext cx="916577"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llery">
  <p:cSld name="Gallery">
    <p:spTree>
      <p:nvGrpSpPr>
        <p:cNvPr id="71" name="Shape 71"/>
        <p:cNvGrpSpPr/>
        <p:nvPr/>
      </p:nvGrpSpPr>
      <p:grpSpPr>
        <a:xfrm>
          <a:off x="0" y="0"/>
          <a:ext cx="0" cy="0"/>
          <a:chOff x="0" y="0"/>
          <a:chExt cx="0" cy="0"/>
        </a:xfrm>
      </p:grpSpPr>
      <p:sp>
        <p:nvSpPr>
          <p:cNvPr id="72" name="Google Shape;72;p37"/>
          <p:cNvSpPr txBox="1"/>
          <p:nvPr>
            <p:ph idx="10" type="dt"/>
          </p:nvPr>
        </p:nvSpPr>
        <p:spPr>
          <a:xfrm>
            <a:off x="1408329" y="6182540"/>
            <a:ext cx="154665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37"/>
          <p:cNvSpPr txBox="1"/>
          <p:nvPr>
            <p:ph idx="12" type="sldNum"/>
          </p:nvPr>
        </p:nvSpPr>
        <p:spPr>
          <a:xfrm>
            <a:off x="381000" y="6182540"/>
            <a:ext cx="916577"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US"/>
              <a:t>‹#›</a:t>
            </a:fld>
            <a:endParaRPr/>
          </a:p>
        </p:txBody>
      </p:sp>
      <p:sp>
        <p:nvSpPr>
          <p:cNvPr id="74" name="Google Shape;74;p37"/>
          <p:cNvSpPr txBox="1"/>
          <p:nvPr>
            <p:ph type="title"/>
          </p:nvPr>
        </p:nvSpPr>
        <p:spPr>
          <a:xfrm>
            <a:off x="381000" y="200722"/>
            <a:ext cx="11430000" cy="101476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A7934B"/>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37"/>
          <p:cNvSpPr/>
          <p:nvPr>
            <p:ph idx="2" type="pic"/>
          </p:nvPr>
        </p:nvSpPr>
        <p:spPr>
          <a:xfrm>
            <a:off x="381000" y="1425402"/>
            <a:ext cx="3074469" cy="2081855"/>
          </a:xfrm>
          <a:prstGeom prst="rect">
            <a:avLst/>
          </a:prstGeom>
          <a:noFill/>
          <a:ln>
            <a:noFill/>
          </a:ln>
        </p:spPr>
      </p:sp>
      <p:sp>
        <p:nvSpPr>
          <p:cNvPr id="76" name="Google Shape;76;p37"/>
          <p:cNvSpPr/>
          <p:nvPr>
            <p:ph idx="3" type="pic"/>
          </p:nvPr>
        </p:nvSpPr>
        <p:spPr>
          <a:xfrm>
            <a:off x="3771394" y="1425402"/>
            <a:ext cx="3074469" cy="2081855"/>
          </a:xfrm>
          <a:prstGeom prst="rect">
            <a:avLst/>
          </a:prstGeom>
          <a:noFill/>
          <a:ln>
            <a:noFill/>
          </a:ln>
        </p:spPr>
      </p:sp>
      <p:sp>
        <p:nvSpPr>
          <p:cNvPr id="77" name="Google Shape;77;p37"/>
          <p:cNvSpPr/>
          <p:nvPr>
            <p:ph idx="4" type="pic"/>
          </p:nvPr>
        </p:nvSpPr>
        <p:spPr>
          <a:xfrm>
            <a:off x="7178140" y="1425402"/>
            <a:ext cx="3074469" cy="2081855"/>
          </a:xfrm>
          <a:prstGeom prst="rect">
            <a:avLst/>
          </a:prstGeom>
          <a:noFill/>
          <a:ln>
            <a:noFill/>
          </a:ln>
        </p:spPr>
      </p:sp>
      <p:sp>
        <p:nvSpPr>
          <p:cNvPr id="78" name="Google Shape;78;p37"/>
          <p:cNvSpPr/>
          <p:nvPr>
            <p:ph idx="5" type="pic"/>
          </p:nvPr>
        </p:nvSpPr>
        <p:spPr>
          <a:xfrm>
            <a:off x="381000" y="3772092"/>
            <a:ext cx="3074469" cy="2081855"/>
          </a:xfrm>
          <a:prstGeom prst="rect">
            <a:avLst/>
          </a:prstGeom>
          <a:noFill/>
          <a:ln>
            <a:noFill/>
          </a:ln>
        </p:spPr>
      </p:sp>
      <p:sp>
        <p:nvSpPr>
          <p:cNvPr id="79" name="Google Shape;79;p37"/>
          <p:cNvSpPr/>
          <p:nvPr>
            <p:ph idx="6" type="pic"/>
          </p:nvPr>
        </p:nvSpPr>
        <p:spPr>
          <a:xfrm>
            <a:off x="3771394" y="3772092"/>
            <a:ext cx="3074469" cy="2081855"/>
          </a:xfrm>
          <a:prstGeom prst="rect">
            <a:avLst/>
          </a:prstGeom>
          <a:noFill/>
          <a:ln>
            <a:noFill/>
          </a:ln>
        </p:spPr>
      </p:sp>
      <p:sp>
        <p:nvSpPr>
          <p:cNvPr id="80" name="Google Shape;80;p37"/>
          <p:cNvSpPr/>
          <p:nvPr>
            <p:ph idx="7" type="pic"/>
          </p:nvPr>
        </p:nvSpPr>
        <p:spPr>
          <a:xfrm>
            <a:off x="7178140" y="3772092"/>
            <a:ext cx="3074469" cy="2081855"/>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 name="Shape 81"/>
        <p:cNvGrpSpPr/>
        <p:nvPr/>
      </p:nvGrpSpPr>
      <p:grpSpPr>
        <a:xfrm>
          <a:off x="0" y="0"/>
          <a:ext cx="0" cy="0"/>
          <a:chOff x="0" y="0"/>
          <a:chExt cx="0" cy="0"/>
        </a:xfrm>
      </p:grpSpPr>
      <p:sp>
        <p:nvSpPr>
          <p:cNvPr id="82" name="Google Shape;82;p38"/>
          <p:cNvSpPr txBox="1"/>
          <p:nvPr>
            <p:ph type="title"/>
          </p:nvPr>
        </p:nvSpPr>
        <p:spPr>
          <a:xfrm>
            <a:off x="381001" y="457200"/>
            <a:ext cx="393276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A7934B"/>
              </a:buClr>
              <a:buSzPts val="3200"/>
              <a:buFont typeface="Roboto"/>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38"/>
          <p:cNvSpPr/>
          <p:nvPr>
            <p:ph idx="2" type="pic"/>
          </p:nvPr>
        </p:nvSpPr>
        <p:spPr>
          <a:xfrm>
            <a:off x="4614203" y="457201"/>
            <a:ext cx="7196798" cy="4983934"/>
          </a:xfrm>
          <a:prstGeom prst="rect">
            <a:avLst/>
          </a:prstGeom>
          <a:noFill/>
          <a:ln>
            <a:noFill/>
          </a:ln>
        </p:spPr>
      </p:sp>
      <p:sp>
        <p:nvSpPr>
          <p:cNvPr id="84" name="Google Shape;84;p38"/>
          <p:cNvSpPr txBox="1"/>
          <p:nvPr>
            <p:ph idx="1" type="body"/>
          </p:nvPr>
        </p:nvSpPr>
        <p:spPr>
          <a:xfrm>
            <a:off x="381001" y="2274850"/>
            <a:ext cx="3932767" cy="316628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003057"/>
              </a:buClr>
              <a:buSzPts val="1600"/>
              <a:buNone/>
              <a:defRPr sz="1600"/>
            </a:lvl1pPr>
            <a:lvl2pPr indent="-228600" lvl="1" marL="914400" algn="l">
              <a:lnSpc>
                <a:spcPct val="90000"/>
              </a:lnSpc>
              <a:spcBef>
                <a:spcPts val="500"/>
              </a:spcBef>
              <a:spcAft>
                <a:spcPts val="0"/>
              </a:spcAft>
              <a:buClr>
                <a:srgbClr val="003057"/>
              </a:buClr>
              <a:buSzPts val="1400"/>
              <a:buNone/>
              <a:defRPr sz="1400"/>
            </a:lvl2pPr>
            <a:lvl3pPr indent="-228600" lvl="2" marL="1371600" algn="l">
              <a:lnSpc>
                <a:spcPct val="90000"/>
              </a:lnSpc>
              <a:spcBef>
                <a:spcPts val="500"/>
              </a:spcBef>
              <a:spcAft>
                <a:spcPts val="0"/>
              </a:spcAft>
              <a:buClr>
                <a:srgbClr val="003057"/>
              </a:buClr>
              <a:buSzPts val="1200"/>
              <a:buNone/>
              <a:defRPr sz="1200"/>
            </a:lvl3pPr>
            <a:lvl4pPr indent="-228600" lvl="3" marL="1828800" algn="l">
              <a:lnSpc>
                <a:spcPct val="90000"/>
              </a:lnSpc>
              <a:spcBef>
                <a:spcPts val="500"/>
              </a:spcBef>
              <a:spcAft>
                <a:spcPts val="0"/>
              </a:spcAft>
              <a:buClr>
                <a:srgbClr val="003057"/>
              </a:buClr>
              <a:buSzPts val="1000"/>
              <a:buNone/>
              <a:defRPr sz="1000"/>
            </a:lvl4pPr>
            <a:lvl5pPr indent="-228600" lvl="4" marL="2286000" algn="l">
              <a:lnSpc>
                <a:spcPct val="90000"/>
              </a:lnSpc>
              <a:spcBef>
                <a:spcPts val="500"/>
              </a:spcBef>
              <a:spcAft>
                <a:spcPts val="0"/>
              </a:spcAft>
              <a:buClr>
                <a:srgbClr val="003057"/>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 name="Google Shape;85;p38"/>
          <p:cNvSpPr txBox="1"/>
          <p:nvPr>
            <p:ph idx="10" type="dt"/>
          </p:nvPr>
        </p:nvSpPr>
        <p:spPr>
          <a:xfrm>
            <a:off x="1408329" y="6182540"/>
            <a:ext cx="154665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38"/>
          <p:cNvSpPr txBox="1"/>
          <p:nvPr>
            <p:ph idx="12" type="sldNum"/>
          </p:nvPr>
        </p:nvSpPr>
        <p:spPr>
          <a:xfrm>
            <a:off x="381000" y="6182540"/>
            <a:ext cx="916577"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ch Tower">
  <p:cSld name="Title - Tech Tower">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25"/>
          <p:cNvSpPr txBox="1"/>
          <p:nvPr>
            <p:ph type="title"/>
          </p:nvPr>
        </p:nvSpPr>
        <p:spPr>
          <a:xfrm>
            <a:off x="2447108" y="1846217"/>
            <a:ext cx="8906692" cy="259515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25"/>
          <p:cNvSpPr txBox="1"/>
          <p:nvPr>
            <p:ph idx="1" type="body"/>
          </p:nvPr>
        </p:nvSpPr>
        <p:spPr>
          <a:xfrm>
            <a:off x="2447108" y="4441370"/>
            <a:ext cx="8906692" cy="62593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a:solidFill>
                  <a:schemeClr val="dk1"/>
                </a:solidFil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ull Photo">
  <p:cSld name="Title - Full Photo">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26"/>
          <p:cNvSpPr txBox="1"/>
          <p:nvPr>
            <p:ph type="title"/>
          </p:nvPr>
        </p:nvSpPr>
        <p:spPr>
          <a:xfrm>
            <a:off x="2447108" y="1846217"/>
            <a:ext cx="8906692" cy="259515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6000"/>
              <a:buFont typeface="Roboto"/>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26"/>
          <p:cNvSpPr txBox="1"/>
          <p:nvPr>
            <p:ph idx="1" type="body"/>
          </p:nvPr>
        </p:nvSpPr>
        <p:spPr>
          <a:xfrm>
            <a:off x="2447108" y="4441370"/>
            <a:ext cx="8906692" cy="62593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lt1"/>
              </a:buClr>
              <a:buSzPts val="1800"/>
              <a:buNone/>
              <a:defRPr>
                <a:solidFill>
                  <a:schemeClr val="lt1"/>
                </a:solidFil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22" name="Google Shape;22;p26"/>
          <p:cNvPicPr preferRelativeResize="0"/>
          <p:nvPr/>
        </p:nvPicPr>
        <p:blipFill rotWithShape="1">
          <a:blip r:embed="rId3">
            <a:alphaModFix/>
          </a:blip>
          <a:srcRect b="0" l="0" r="0" t="73770"/>
          <a:stretch/>
        </p:blipFill>
        <p:spPr>
          <a:xfrm>
            <a:off x="1" y="5059179"/>
            <a:ext cx="12191999" cy="179882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lain">
  <p:cSld name="Title - Plain">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27"/>
          <p:cNvSpPr txBox="1"/>
          <p:nvPr>
            <p:ph type="title"/>
          </p:nvPr>
        </p:nvSpPr>
        <p:spPr>
          <a:xfrm>
            <a:off x="2447108" y="1846217"/>
            <a:ext cx="8906692" cy="259515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7"/>
          <p:cNvSpPr txBox="1"/>
          <p:nvPr>
            <p:ph idx="1" type="body"/>
          </p:nvPr>
        </p:nvSpPr>
        <p:spPr>
          <a:xfrm>
            <a:off x="2447108" y="4441370"/>
            <a:ext cx="8906692" cy="62593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a:solidFill>
                  <a:schemeClr val="dk1"/>
                </a:solidFil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Kendeda">
  <p:cSld name="Title - Kendeda">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33"/>
          <p:cNvSpPr txBox="1"/>
          <p:nvPr>
            <p:ph type="title"/>
          </p:nvPr>
        </p:nvSpPr>
        <p:spPr>
          <a:xfrm>
            <a:off x="2447108" y="1846217"/>
            <a:ext cx="8906692" cy="259515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33"/>
          <p:cNvSpPr txBox="1"/>
          <p:nvPr>
            <p:ph idx="1" type="body"/>
          </p:nvPr>
        </p:nvSpPr>
        <p:spPr>
          <a:xfrm>
            <a:off x="2447108" y="4441370"/>
            <a:ext cx="8906692" cy="62593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a:solidFill>
                  <a:schemeClr val="dk1"/>
                </a:solidFil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Wreck">
  <p:cSld name="TItle - Wreck">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35"/>
          <p:cNvSpPr txBox="1"/>
          <p:nvPr>
            <p:ph type="title"/>
          </p:nvPr>
        </p:nvSpPr>
        <p:spPr>
          <a:xfrm>
            <a:off x="2447108" y="1846217"/>
            <a:ext cx="8906692" cy="259515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35"/>
          <p:cNvSpPr txBox="1"/>
          <p:nvPr>
            <p:ph idx="1" type="body"/>
          </p:nvPr>
        </p:nvSpPr>
        <p:spPr>
          <a:xfrm>
            <a:off x="2447108" y="4441370"/>
            <a:ext cx="8906692" cy="62593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a:solidFill>
                  <a:schemeClr val="dk1"/>
                </a:solidFil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7" name="Shape 37"/>
        <p:cNvGrpSpPr/>
        <p:nvPr/>
      </p:nvGrpSpPr>
      <p:grpSpPr>
        <a:xfrm>
          <a:off x="0" y="0"/>
          <a:ext cx="0" cy="0"/>
          <a:chOff x="0" y="0"/>
          <a:chExt cx="0" cy="0"/>
        </a:xfrm>
      </p:grpSpPr>
      <p:sp>
        <p:nvSpPr>
          <p:cNvPr id="38" name="Google Shape;38;p29"/>
          <p:cNvSpPr txBox="1"/>
          <p:nvPr>
            <p:ph idx="1" type="body"/>
          </p:nvPr>
        </p:nvSpPr>
        <p:spPr>
          <a:xfrm>
            <a:off x="381000" y="1215485"/>
            <a:ext cx="11429999" cy="422565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003057"/>
              </a:buClr>
              <a:buSzPts val="1800"/>
              <a:buChar char="•"/>
              <a:defRPr/>
            </a:lvl1pPr>
            <a:lvl2pPr indent="-342900" lvl="1" marL="914400" algn="l">
              <a:lnSpc>
                <a:spcPct val="90000"/>
              </a:lnSpc>
              <a:spcBef>
                <a:spcPts val="500"/>
              </a:spcBef>
              <a:spcAft>
                <a:spcPts val="0"/>
              </a:spcAft>
              <a:buClr>
                <a:srgbClr val="003057"/>
              </a:buClr>
              <a:buSzPts val="1800"/>
              <a:buChar char="•"/>
              <a:defRPr/>
            </a:lvl2pPr>
            <a:lvl3pPr indent="-342900" lvl="2" marL="1371600" algn="l">
              <a:lnSpc>
                <a:spcPct val="90000"/>
              </a:lnSpc>
              <a:spcBef>
                <a:spcPts val="500"/>
              </a:spcBef>
              <a:spcAft>
                <a:spcPts val="0"/>
              </a:spcAft>
              <a:buClr>
                <a:srgbClr val="003057"/>
              </a:buClr>
              <a:buSzPts val="1800"/>
              <a:buChar char="•"/>
              <a:defRPr/>
            </a:lvl3pPr>
            <a:lvl4pPr indent="-342900" lvl="3" marL="1828800" algn="l">
              <a:lnSpc>
                <a:spcPct val="90000"/>
              </a:lnSpc>
              <a:spcBef>
                <a:spcPts val="500"/>
              </a:spcBef>
              <a:spcAft>
                <a:spcPts val="0"/>
              </a:spcAft>
              <a:buClr>
                <a:srgbClr val="003057"/>
              </a:buClr>
              <a:buSzPts val="1800"/>
              <a:buChar char="•"/>
              <a:defRPr/>
            </a:lvl4pPr>
            <a:lvl5pPr indent="-342900" lvl="4" marL="2286000" algn="l">
              <a:lnSpc>
                <a:spcPct val="90000"/>
              </a:lnSpc>
              <a:spcBef>
                <a:spcPts val="500"/>
              </a:spcBef>
              <a:spcAft>
                <a:spcPts val="0"/>
              </a:spcAft>
              <a:buClr>
                <a:srgbClr val="003057"/>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29"/>
          <p:cNvSpPr txBox="1"/>
          <p:nvPr>
            <p:ph idx="10" type="dt"/>
          </p:nvPr>
        </p:nvSpPr>
        <p:spPr>
          <a:xfrm>
            <a:off x="1408329" y="6182540"/>
            <a:ext cx="154665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29"/>
          <p:cNvSpPr txBox="1"/>
          <p:nvPr>
            <p:ph idx="12" type="sldNum"/>
          </p:nvPr>
        </p:nvSpPr>
        <p:spPr>
          <a:xfrm>
            <a:off x="381000" y="6182540"/>
            <a:ext cx="916577"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US"/>
              <a:t>‹#›</a:t>
            </a:fld>
            <a:endParaRPr/>
          </a:p>
        </p:txBody>
      </p:sp>
      <p:sp>
        <p:nvSpPr>
          <p:cNvPr id="41" name="Google Shape;41;p29"/>
          <p:cNvSpPr txBox="1"/>
          <p:nvPr>
            <p:ph type="title"/>
          </p:nvPr>
        </p:nvSpPr>
        <p:spPr>
          <a:xfrm>
            <a:off x="381000" y="200722"/>
            <a:ext cx="11430000" cy="101476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A7934B"/>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2" name="Shape 42"/>
        <p:cNvGrpSpPr/>
        <p:nvPr/>
      </p:nvGrpSpPr>
      <p:grpSpPr>
        <a:xfrm>
          <a:off x="0" y="0"/>
          <a:ext cx="0" cy="0"/>
          <a:chOff x="0" y="0"/>
          <a:chExt cx="0" cy="0"/>
        </a:xfrm>
      </p:grpSpPr>
      <p:sp>
        <p:nvSpPr>
          <p:cNvPr id="43" name="Google Shape;43;p30"/>
          <p:cNvSpPr txBox="1"/>
          <p:nvPr>
            <p:ph type="title"/>
          </p:nvPr>
        </p:nvSpPr>
        <p:spPr>
          <a:xfrm>
            <a:off x="381001" y="457200"/>
            <a:ext cx="393276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A7934B"/>
              </a:buClr>
              <a:buSzPts val="3200"/>
              <a:buFont typeface="Roboto"/>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30"/>
          <p:cNvSpPr txBox="1"/>
          <p:nvPr>
            <p:ph idx="1" type="body"/>
          </p:nvPr>
        </p:nvSpPr>
        <p:spPr>
          <a:xfrm>
            <a:off x="4642338" y="457201"/>
            <a:ext cx="7168663" cy="5403850"/>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rgbClr val="003057"/>
              </a:buClr>
              <a:buSzPts val="3200"/>
              <a:buChar char="•"/>
              <a:defRPr sz="3200"/>
            </a:lvl1pPr>
            <a:lvl2pPr indent="-406400" lvl="1" marL="914400" algn="l">
              <a:lnSpc>
                <a:spcPct val="90000"/>
              </a:lnSpc>
              <a:spcBef>
                <a:spcPts val="500"/>
              </a:spcBef>
              <a:spcAft>
                <a:spcPts val="0"/>
              </a:spcAft>
              <a:buClr>
                <a:srgbClr val="003057"/>
              </a:buClr>
              <a:buSzPts val="2800"/>
              <a:buChar char="•"/>
              <a:defRPr sz="2800"/>
            </a:lvl2pPr>
            <a:lvl3pPr indent="-381000" lvl="2" marL="1371600" algn="l">
              <a:lnSpc>
                <a:spcPct val="90000"/>
              </a:lnSpc>
              <a:spcBef>
                <a:spcPts val="500"/>
              </a:spcBef>
              <a:spcAft>
                <a:spcPts val="0"/>
              </a:spcAft>
              <a:buClr>
                <a:srgbClr val="003057"/>
              </a:buClr>
              <a:buSzPts val="2400"/>
              <a:buChar char="•"/>
              <a:defRPr sz="2400"/>
            </a:lvl3pPr>
            <a:lvl4pPr indent="-355600" lvl="3" marL="1828800" algn="l">
              <a:lnSpc>
                <a:spcPct val="90000"/>
              </a:lnSpc>
              <a:spcBef>
                <a:spcPts val="500"/>
              </a:spcBef>
              <a:spcAft>
                <a:spcPts val="0"/>
              </a:spcAft>
              <a:buClr>
                <a:srgbClr val="003057"/>
              </a:buClr>
              <a:buSzPts val="2000"/>
              <a:buChar char="•"/>
              <a:defRPr sz="2000"/>
            </a:lvl4pPr>
            <a:lvl5pPr indent="-355600" lvl="4" marL="2286000" algn="l">
              <a:lnSpc>
                <a:spcPct val="90000"/>
              </a:lnSpc>
              <a:spcBef>
                <a:spcPts val="500"/>
              </a:spcBef>
              <a:spcAft>
                <a:spcPts val="0"/>
              </a:spcAft>
              <a:buClr>
                <a:srgbClr val="003057"/>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 name="Google Shape;45;p30"/>
          <p:cNvSpPr txBox="1"/>
          <p:nvPr>
            <p:ph idx="2" type="body"/>
          </p:nvPr>
        </p:nvSpPr>
        <p:spPr>
          <a:xfrm>
            <a:off x="381001" y="2274849"/>
            <a:ext cx="3932767" cy="359413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003057"/>
              </a:buClr>
              <a:buSzPts val="1600"/>
              <a:buNone/>
              <a:defRPr sz="1600"/>
            </a:lvl1pPr>
            <a:lvl2pPr indent="-228600" lvl="1" marL="914400" algn="l">
              <a:lnSpc>
                <a:spcPct val="90000"/>
              </a:lnSpc>
              <a:spcBef>
                <a:spcPts val="500"/>
              </a:spcBef>
              <a:spcAft>
                <a:spcPts val="0"/>
              </a:spcAft>
              <a:buClr>
                <a:srgbClr val="003057"/>
              </a:buClr>
              <a:buSzPts val="1400"/>
              <a:buNone/>
              <a:defRPr sz="1400"/>
            </a:lvl2pPr>
            <a:lvl3pPr indent="-228600" lvl="2" marL="1371600" algn="l">
              <a:lnSpc>
                <a:spcPct val="90000"/>
              </a:lnSpc>
              <a:spcBef>
                <a:spcPts val="500"/>
              </a:spcBef>
              <a:spcAft>
                <a:spcPts val="0"/>
              </a:spcAft>
              <a:buClr>
                <a:srgbClr val="003057"/>
              </a:buClr>
              <a:buSzPts val="1200"/>
              <a:buNone/>
              <a:defRPr sz="1200"/>
            </a:lvl3pPr>
            <a:lvl4pPr indent="-228600" lvl="3" marL="1828800" algn="l">
              <a:lnSpc>
                <a:spcPct val="90000"/>
              </a:lnSpc>
              <a:spcBef>
                <a:spcPts val="500"/>
              </a:spcBef>
              <a:spcAft>
                <a:spcPts val="0"/>
              </a:spcAft>
              <a:buClr>
                <a:srgbClr val="003057"/>
              </a:buClr>
              <a:buSzPts val="1000"/>
              <a:buNone/>
              <a:defRPr sz="1000"/>
            </a:lvl4pPr>
            <a:lvl5pPr indent="-228600" lvl="4" marL="2286000" algn="l">
              <a:lnSpc>
                <a:spcPct val="90000"/>
              </a:lnSpc>
              <a:spcBef>
                <a:spcPts val="500"/>
              </a:spcBef>
              <a:spcAft>
                <a:spcPts val="0"/>
              </a:spcAft>
              <a:buClr>
                <a:srgbClr val="003057"/>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 name="Google Shape;46;p30"/>
          <p:cNvSpPr txBox="1"/>
          <p:nvPr>
            <p:ph idx="10" type="dt"/>
          </p:nvPr>
        </p:nvSpPr>
        <p:spPr>
          <a:xfrm>
            <a:off x="1408329" y="6182540"/>
            <a:ext cx="154665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0"/>
          <p:cNvSpPr txBox="1"/>
          <p:nvPr>
            <p:ph idx="12" type="sldNum"/>
          </p:nvPr>
        </p:nvSpPr>
        <p:spPr>
          <a:xfrm>
            <a:off x="381000" y="6182540"/>
            <a:ext cx="916577"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31"/>
          <p:cNvSpPr txBox="1"/>
          <p:nvPr>
            <p:ph idx="10" type="dt"/>
          </p:nvPr>
        </p:nvSpPr>
        <p:spPr>
          <a:xfrm>
            <a:off x="1408329" y="6182540"/>
            <a:ext cx="154665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31"/>
          <p:cNvSpPr txBox="1"/>
          <p:nvPr>
            <p:ph idx="12" type="sldNum"/>
          </p:nvPr>
        </p:nvSpPr>
        <p:spPr>
          <a:xfrm>
            <a:off x="381000" y="6182540"/>
            <a:ext cx="916577"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10" Type="http://schemas.openxmlformats.org/officeDocument/2006/relationships/theme" Target="../theme/theme3.xml"/><Relationship Id="rId9" Type="http://schemas.openxmlformats.org/officeDocument/2006/relationships/slideLayout" Target="../slideLayouts/slideLayout14.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slideLayout" Target="../slideLayouts/slideLayout12.xml"/><Relationship Id="rId8"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23"/>
          <p:cNvSpPr txBox="1"/>
          <p:nvPr/>
        </p:nvSpPr>
        <p:spPr>
          <a:xfrm>
            <a:off x="2447108" y="1680753"/>
            <a:ext cx="8682445" cy="2760617"/>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003057"/>
              </a:buClr>
              <a:buSzPts val="6000"/>
              <a:buFont typeface="Roboto"/>
              <a:buNone/>
            </a:pPr>
            <a:r>
              <a:t/>
            </a:r>
            <a:endParaRPr b="1" i="0" sz="6000" u="none" cap="none" strike="noStrike">
              <a:solidFill>
                <a:srgbClr val="003057"/>
              </a:solidFill>
              <a:latin typeface="Roboto"/>
              <a:ea typeface="Roboto"/>
              <a:cs typeface="Roboto"/>
              <a:sym typeface="Roboto"/>
            </a:endParaRPr>
          </a:p>
        </p:txBody>
      </p:sp>
      <p:sp>
        <p:nvSpPr>
          <p:cNvPr id="11" name="Google Shape;11;p23"/>
          <p:cNvSpPr txBox="1"/>
          <p:nvPr>
            <p:ph type="title"/>
          </p:nvPr>
        </p:nvSpPr>
        <p:spPr>
          <a:xfrm>
            <a:off x="2447108" y="1846217"/>
            <a:ext cx="8906692" cy="2595153"/>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chemeClr val="dk1"/>
              </a:buClr>
              <a:buSzPts val="6000"/>
              <a:buFont typeface="Roboto"/>
              <a:buNone/>
              <a:defRPr b="1" i="0" sz="6000" u="none" cap="none" strike="noStrike">
                <a:solidFill>
                  <a:schemeClr val="dk1"/>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 name="Google Shape;12;p23"/>
          <p:cNvSpPr txBox="1"/>
          <p:nvPr>
            <p:ph idx="1" type="body"/>
          </p:nvPr>
        </p:nvSpPr>
        <p:spPr>
          <a:xfrm>
            <a:off x="2447108" y="4441370"/>
            <a:ext cx="8906692" cy="62593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360"/>
              </a:spcBef>
              <a:spcAft>
                <a:spcPts val="0"/>
              </a:spcAft>
              <a:buClr>
                <a:srgbClr val="B3A369"/>
              </a:buClr>
              <a:buSzPts val="1800"/>
              <a:buFont typeface="Arial"/>
              <a:buNone/>
              <a:defRPr b="0" i="0" sz="1800" u="none" cap="none" strike="noStrike">
                <a:solidFill>
                  <a:srgbClr val="B3A369"/>
                </a:solidFill>
                <a:latin typeface="Arial"/>
                <a:ea typeface="Arial"/>
                <a:cs typeface="Arial"/>
                <a:sym typeface="Arial"/>
              </a:defRPr>
            </a:lvl1pPr>
            <a:lvl2pPr indent="-361950" lvl="1" marL="914400" marR="0" rtl="0" algn="l">
              <a:lnSpc>
                <a:spcPct val="100000"/>
              </a:lnSpc>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2pPr>
            <a:lvl3pPr indent="-342900" lvl="2" marL="1371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23850" lvl="3" marL="1828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4pPr>
            <a:lvl5pPr indent="-323850" lvl="4" marL="22860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32" name="Shape 32"/>
        <p:cNvGrpSpPr/>
        <p:nvPr/>
      </p:nvGrpSpPr>
      <p:grpSpPr>
        <a:xfrm>
          <a:off x="0" y="0"/>
          <a:ext cx="0" cy="0"/>
          <a:chOff x="0" y="0"/>
          <a:chExt cx="0" cy="0"/>
        </a:xfrm>
      </p:grpSpPr>
      <p:sp>
        <p:nvSpPr>
          <p:cNvPr id="33" name="Google Shape;33;p28"/>
          <p:cNvSpPr txBox="1"/>
          <p:nvPr>
            <p:ph type="title"/>
          </p:nvPr>
        </p:nvSpPr>
        <p:spPr>
          <a:xfrm>
            <a:off x="381000" y="200722"/>
            <a:ext cx="11430000" cy="101476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A7934B"/>
              </a:buClr>
              <a:buSzPts val="3600"/>
              <a:buFont typeface="Roboto"/>
              <a:buNone/>
              <a:defRPr b="1" i="0" sz="3600" u="none" cap="none" strike="noStrike">
                <a:solidFill>
                  <a:srgbClr val="A7934B"/>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4" name="Google Shape;34;p28"/>
          <p:cNvSpPr txBox="1"/>
          <p:nvPr>
            <p:ph idx="1" type="body"/>
          </p:nvPr>
        </p:nvSpPr>
        <p:spPr>
          <a:xfrm>
            <a:off x="381000" y="1215485"/>
            <a:ext cx="11429999" cy="4225650"/>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90000"/>
              </a:lnSpc>
              <a:spcBef>
                <a:spcPts val="1000"/>
              </a:spcBef>
              <a:spcAft>
                <a:spcPts val="0"/>
              </a:spcAft>
              <a:buClr>
                <a:srgbClr val="003057"/>
              </a:buClr>
              <a:buSzPts val="2400"/>
              <a:buFont typeface="Arial"/>
              <a:buChar char="•"/>
              <a:defRPr b="0" i="0" sz="2400" u="none" cap="none" strike="noStrike">
                <a:solidFill>
                  <a:srgbClr val="003057"/>
                </a:solidFill>
                <a:latin typeface="Roboto"/>
                <a:ea typeface="Roboto"/>
                <a:cs typeface="Roboto"/>
                <a:sym typeface="Roboto"/>
              </a:defRPr>
            </a:lvl1pPr>
            <a:lvl2pPr indent="-355600" lvl="1" marL="914400" marR="0" rtl="0" algn="l">
              <a:lnSpc>
                <a:spcPct val="90000"/>
              </a:lnSpc>
              <a:spcBef>
                <a:spcPts val="500"/>
              </a:spcBef>
              <a:spcAft>
                <a:spcPts val="0"/>
              </a:spcAft>
              <a:buClr>
                <a:srgbClr val="003057"/>
              </a:buClr>
              <a:buSzPts val="2000"/>
              <a:buFont typeface="Arial"/>
              <a:buChar char="•"/>
              <a:defRPr b="0" i="0" sz="2000" u="none" cap="none" strike="noStrike">
                <a:solidFill>
                  <a:srgbClr val="003057"/>
                </a:solidFill>
                <a:latin typeface="Roboto"/>
                <a:ea typeface="Roboto"/>
                <a:cs typeface="Roboto"/>
                <a:sym typeface="Roboto"/>
              </a:defRPr>
            </a:lvl2pPr>
            <a:lvl3pPr indent="-342900" lvl="2" marL="1371600" marR="0" rtl="0" algn="l">
              <a:lnSpc>
                <a:spcPct val="90000"/>
              </a:lnSpc>
              <a:spcBef>
                <a:spcPts val="500"/>
              </a:spcBef>
              <a:spcAft>
                <a:spcPts val="0"/>
              </a:spcAft>
              <a:buClr>
                <a:srgbClr val="003057"/>
              </a:buClr>
              <a:buSzPts val="1800"/>
              <a:buFont typeface="Arial"/>
              <a:buChar char="•"/>
              <a:defRPr b="0" i="0" sz="1800" u="none" cap="none" strike="noStrike">
                <a:solidFill>
                  <a:srgbClr val="003057"/>
                </a:solidFill>
                <a:latin typeface="Roboto"/>
                <a:ea typeface="Roboto"/>
                <a:cs typeface="Roboto"/>
                <a:sym typeface="Roboto"/>
              </a:defRPr>
            </a:lvl3pPr>
            <a:lvl4pPr indent="-317500" lvl="3" marL="1828800" marR="0" rtl="0" algn="l">
              <a:lnSpc>
                <a:spcPct val="90000"/>
              </a:lnSpc>
              <a:spcBef>
                <a:spcPts val="500"/>
              </a:spcBef>
              <a:spcAft>
                <a:spcPts val="0"/>
              </a:spcAft>
              <a:buClr>
                <a:srgbClr val="003057"/>
              </a:buClr>
              <a:buSzPts val="1400"/>
              <a:buFont typeface="Arial"/>
              <a:buChar char="•"/>
              <a:defRPr b="0" i="0" sz="1400" u="none" cap="none" strike="noStrike">
                <a:solidFill>
                  <a:srgbClr val="003057"/>
                </a:solidFill>
                <a:latin typeface="Roboto"/>
                <a:ea typeface="Roboto"/>
                <a:cs typeface="Roboto"/>
                <a:sym typeface="Roboto"/>
              </a:defRPr>
            </a:lvl4pPr>
            <a:lvl5pPr indent="-298450" lvl="4" marL="2286000" marR="0" rtl="0" algn="l">
              <a:lnSpc>
                <a:spcPct val="90000"/>
              </a:lnSpc>
              <a:spcBef>
                <a:spcPts val="500"/>
              </a:spcBef>
              <a:spcAft>
                <a:spcPts val="0"/>
              </a:spcAft>
              <a:buClr>
                <a:srgbClr val="003057"/>
              </a:buClr>
              <a:buSzPts val="1100"/>
              <a:buFont typeface="Arial"/>
              <a:buChar char="•"/>
              <a:defRPr b="0" i="0" sz="1100" u="none" cap="none" strike="noStrike">
                <a:solidFill>
                  <a:srgbClr val="003057"/>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5" name="Google Shape;35;p28"/>
          <p:cNvSpPr txBox="1"/>
          <p:nvPr>
            <p:ph idx="10" type="dt"/>
          </p:nvPr>
        </p:nvSpPr>
        <p:spPr>
          <a:xfrm>
            <a:off x="1408329" y="6182540"/>
            <a:ext cx="1546654"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C98"/>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6" name="Google Shape;36;p28"/>
          <p:cNvSpPr txBox="1"/>
          <p:nvPr>
            <p:ph idx="12" type="sldNum"/>
          </p:nvPr>
        </p:nvSpPr>
        <p:spPr>
          <a:xfrm>
            <a:off x="381000" y="6182540"/>
            <a:ext cx="916577" cy="365125"/>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888C98"/>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hyperlink" Target="https://arxiv.org/pdf/2107.02096"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hyperlink" Target="https://owasp.org/www-project-web-security-testing-guide/assets/archive/OWASP_Web_Application_Penetration_Checklist_v1_1.pdf" TargetMode="External"/><Relationship Id="rId4" Type="http://schemas.openxmlformats.org/officeDocument/2006/relationships/hyperlink" Target="https://github.com/SchoolProjZS2025/SteeleCapstone2025" TargetMode="External"/><Relationship Id="rId5" Type="http://schemas.openxmlformats.org/officeDocument/2006/relationships/hyperlink" Target="https://www.bitsight.com/blog/content-security-policy-limits-dangerous-activity-so-why-isnt-everyone-doing-it" TargetMode="External"/><Relationship Id="rId6" Type="http://schemas.openxmlformats.org/officeDocument/2006/relationships/hyperlink" Target="https://www.qualtrics.com/experience-management/research/survey-bia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3.jp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
          <p:cNvSpPr txBox="1"/>
          <p:nvPr>
            <p:ph type="title"/>
          </p:nvPr>
        </p:nvSpPr>
        <p:spPr>
          <a:xfrm>
            <a:off x="2447108" y="1846217"/>
            <a:ext cx="8906692" cy="259515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chemeClr val="dk1"/>
              </a:buClr>
              <a:buSzPct val="100000"/>
              <a:buFont typeface="Roboto"/>
              <a:buNone/>
            </a:pPr>
            <a:r>
              <a:rPr lang="en-US">
                <a:solidFill>
                  <a:srgbClr val="273540"/>
                </a:solidFill>
                <a:highlight>
                  <a:srgbClr val="FFFFFF"/>
                </a:highlight>
              </a:rPr>
              <a:t>Exploring The Gap in Web Application Security Courses</a:t>
            </a:r>
            <a:endParaRPr>
              <a:solidFill>
                <a:srgbClr val="273540"/>
              </a:solidFill>
              <a:highlight>
                <a:srgbClr val="FFFFFF"/>
              </a:highlight>
            </a:endParaRPr>
          </a:p>
          <a:p>
            <a:pPr indent="0" lvl="0" marL="0" rtl="0" algn="ctr">
              <a:lnSpc>
                <a:spcPct val="115000"/>
              </a:lnSpc>
              <a:spcBef>
                <a:spcPts val="0"/>
              </a:spcBef>
              <a:spcAft>
                <a:spcPts val="0"/>
              </a:spcAft>
              <a:buSzPct val="142857"/>
              <a:buNone/>
            </a:pPr>
            <a:r>
              <a:t/>
            </a:r>
            <a:endParaRPr b="0" sz="1400">
              <a:solidFill>
                <a:srgbClr val="000000"/>
              </a:solidFill>
              <a:latin typeface="Arial"/>
              <a:ea typeface="Arial"/>
              <a:cs typeface="Arial"/>
              <a:sym typeface="Arial"/>
            </a:endParaRPr>
          </a:p>
          <a:p>
            <a:pPr indent="0" lvl="0" marL="0" rtl="0" algn="l">
              <a:lnSpc>
                <a:spcPct val="100000"/>
              </a:lnSpc>
              <a:spcBef>
                <a:spcPts val="0"/>
              </a:spcBef>
              <a:spcAft>
                <a:spcPts val="0"/>
              </a:spcAft>
              <a:buClr>
                <a:schemeClr val="dk1"/>
              </a:buClr>
              <a:buSzPct val="100000"/>
              <a:buFont typeface="Roboto"/>
              <a:buNone/>
            </a:pPr>
            <a:r>
              <a:t/>
            </a:r>
            <a:endParaRPr/>
          </a:p>
        </p:txBody>
      </p:sp>
      <p:sp>
        <p:nvSpPr>
          <p:cNvPr id="92" name="Google Shape;92;p1"/>
          <p:cNvSpPr txBox="1"/>
          <p:nvPr>
            <p:ph idx="1" type="body"/>
          </p:nvPr>
        </p:nvSpPr>
        <p:spPr>
          <a:xfrm>
            <a:off x="2447108" y="4441370"/>
            <a:ext cx="8906692" cy="62593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rgbClr val="B3A369"/>
              </a:buClr>
              <a:buSzPts val="1395"/>
              <a:buNone/>
            </a:pPr>
            <a:r>
              <a:rPr lang="en-US">
                <a:extLst>
                  <a:ext uri="http://customooxmlschemas.google.com/">
                    <go:slidesCustomData xmlns:go="http://customooxmlschemas.google.com/" textRoundtripDataId="0"/>
                  </a:ext>
                </a:extLst>
              </a:rPr>
              <a:t>Zach Steele</a:t>
            </a:r>
            <a:endParaRPr/>
          </a:p>
          <a:p>
            <a:pPr indent="0" lvl="0" marL="0" rtl="0" algn="l">
              <a:lnSpc>
                <a:spcPct val="80000"/>
              </a:lnSpc>
              <a:spcBef>
                <a:spcPts val="0"/>
              </a:spcBef>
              <a:spcAft>
                <a:spcPts val="0"/>
              </a:spcAft>
              <a:buClr>
                <a:srgbClr val="B3A369"/>
              </a:buClr>
              <a:buSzPts val="1395"/>
              <a:buNone/>
            </a:pPr>
            <a:r>
              <a:rPr lang="en-US"/>
              <a:t>PUBP6727</a:t>
            </a:r>
            <a:endParaRPr/>
          </a:p>
          <a:p>
            <a:pPr indent="0" lvl="0" marL="0" rtl="0" algn="l">
              <a:lnSpc>
                <a:spcPct val="80000"/>
              </a:lnSpc>
              <a:spcBef>
                <a:spcPts val="0"/>
              </a:spcBef>
              <a:spcAft>
                <a:spcPts val="0"/>
              </a:spcAft>
              <a:buClr>
                <a:srgbClr val="B3A369"/>
              </a:buClr>
              <a:buSzPts val="1395"/>
              <a:buNone/>
            </a:pPr>
            <a:r>
              <a:rPr lang="en-US"/>
              <a:t>07/20/2025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g36953480c99_0_35"/>
          <p:cNvSpPr txBox="1"/>
          <p:nvPr>
            <p:ph idx="1" type="body"/>
          </p:nvPr>
        </p:nvSpPr>
        <p:spPr>
          <a:xfrm>
            <a:off x="381000" y="1215472"/>
            <a:ext cx="11430000" cy="53985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SzPts val="2400"/>
              <a:buChar char="•"/>
            </a:pPr>
            <a:r>
              <a:rPr lang="en-US"/>
              <a:t>Surveyed managers, application owners, penetration testers, and developers.</a:t>
            </a:r>
            <a:endParaRPr/>
          </a:p>
          <a:p>
            <a:pPr indent="-228600" lvl="0" marL="228600" rtl="0" algn="l">
              <a:lnSpc>
                <a:spcPct val="90000"/>
              </a:lnSpc>
              <a:spcBef>
                <a:spcPts val="1000"/>
              </a:spcBef>
              <a:spcAft>
                <a:spcPts val="0"/>
              </a:spcAft>
              <a:buSzPts val="2400"/>
              <a:buChar char="•"/>
            </a:pPr>
            <a:r>
              <a:rPr lang="en-US"/>
              <a:t>Pre-training survey</a:t>
            </a:r>
            <a:endParaRPr/>
          </a:p>
          <a:p>
            <a:pPr indent="-215900" lvl="1" marL="685800" rtl="0" algn="l">
              <a:lnSpc>
                <a:spcPct val="90000"/>
              </a:lnSpc>
              <a:spcBef>
                <a:spcPts val="1000"/>
              </a:spcBef>
              <a:spcAft>
                <a:spcPts val="0"/>
              </a:spcAft>
              <a:buSzPts val="1600"/>
              <a:buChar char="•"/>
            </a:pPr>
            <a:r>
              <a:rPr lang="en-US" sz="1800"/>
              <a:t>Work Experience.</a:t>
            </a:r>
            <a:endParaRPr sz="1800"/>
          </a:p>
          <a:p>
            <a:pPr indent="-215900" lvl="1" marL="685800" rtl="0" algn="l">
              <a:lnSpc>
                <a:spcPct val="90000"/>
              </a:lnSpc>
              <a:spcBef>
                <a:spcPts val="1000"/>
              </a:spcBef>
              <a:spcAft>
                <a:spcPts val="0"/>
              </a:spcAft>
              <a:buSzPts val="1600"/>
              <a:buChar char="•"/>
            </a:pPr>
            <a:r>
              <a:rPr lang="en-US" sz="1800"/>
              <a:t>Experience with penetration testing/secure coding courses.</a:t>
            </a:r>
            <a:endParaRPr sz="1800"/>
          </a:p>
          <a:p>
            <a:pPr indent="-215900" lvl="1" marL="685800" rtl="0" algn="l">
              <a:lnSpc>
                <a:spcPct val="90000"/>
              </a:lnSpc>
              <a:spcBef>
                <a:spcPts val="1000"/>
              </a:spcBef>
              <a:spcAft>
                <a:spcPts val="0"/>
              </a:spcAft>
              <a:buSzPts val="1600"/>
              <a:buChar char="•"/>
            </a:pPr>
            <a:r>
              <a:rPr lang="en-US" sz="1800"/>
              <a:t>Course improvement opportunities.</a:t>
            </a:r>
            <a:endParaRPr sz="1800"/>
          </a:p>
          <a:p>
            <a:pPr indent="-215900" lvl="1" marL="685800" rtl="0" algn="l">
              <a:lnSpc>
                <a:spcPct val="90000"/>
              </a:lnSpc>
              <a:spcBef>
                <a:spcPts val="1000"/>
              </a:spcBef>
              <a:spcAft>
                <a:spcPts val="0"/>
              </a:spcAft>
              <a:buSzPts val="1600"/>
              <a:buChar char="•"/>
            </a:pPr>
            <a:r>
              <a:rPr lang="en-US" sz="1800"/>
              <a:t>Confidence identifying vulnerabilities.</a:t>
            </a:r>
            <a:endParaRPr sz="1800"/>
          </a:p>
          <a:p>
            <a:pPr indent="-266700" lvl="0" marL="228600" rtl="0" algn="l">
              <a:lnSpc>
                <a:spcPct val="90000"/>
              </a:lnSpc>
              <a:spcBef>
                <a:spcPts val="1000"/>
              </a:spcBef>
              <a:spcAft>
                <a:spcPts val="0"/>
              </a:spcAft>
              <a:buSzPts val="2400"/>
              <a:buChar char="•"/>
            </a:pPr>
            <a:r>
              <a:rPr lang="en-US"/>
              <a:t>Post-training survey</a:t>
            </a:r>
            <a:endParaRPr/>
          </a:p>
          <a:p>
            <a:pPr indent="-228600" lvl="1" marL="685800" rtl="0" algn="l">
              <a:lnSpc>
                <a:spcPct val="90000"/>
              </a:lnSpc>
              <a:spcBef>
                <a:spcPts val="1000"/>
              </a:spcBef>
              <a:spcAft>
                <a:spcPts val="0"/>
              </a:spcAft>
              <a:buSzPts val="1800"/>
              <a:buChar char="•"/>
            </a:pPr>
            <a:r>
              <a:rPr lang="en-US" sz="1800"/>
              <a:t>Test an app with the course material.</a:t>
            </a:r>
            <a:endParaRPr sz="1800"/>
          </a:p>
          <a:p>
            <a:pPr indent="-228600" lvl="1" marL="685800" rtl="0" algn="l">
              <a:lnSpc>
                <a:spcPct val="90000"/>
              </a:lnSpc>
              <a:spcBef>
                <a:spcPts val="1000"/>
              </a:spcBef>
              <a:spcAft>
                <a:spcPts val="0"/>
              </a:spcAft>
              <a:buSzPts val="1800"/>
              <a:buChar char="•"/>
            </a:pPr>
            <a:r>
              <a:rPr lang="en-US" sz="1800"/>
              <a:t>Provide results and feedback.</a:t>
            </a:r>
            <a:endParaRPr sz="1800"/>
          </a:p>
          <a:p>
            <a:pPr indent="-228600" lvl="1" marL="685800" rtl="0" algn="l">
              <a:lnSpc>
                <a:spcPct val="90000"/>
              </a:lnSpc>
              <a:spcBef>
                <a:spcPts val="1000"/>
              </a:spcBef>
              <a:spcAft>
                <a:spcPts val="0"/>
              </a:spcAft>
              <a:buSzPts val="1800"/>
              <a:buChar char="•"/>
            </a:pPr>
            <a:r>
              <a:rPr lang="en-US" sz="1800"/>
              <a:t>Confidence identifying vulnerabilities.</a:t>
            </a:r>
            <a:endParaRPr sz="1800"/>
          </a:p>
          <a:p>
            <a:pPr indent="-228600" lvl="1" marL="685800" rtl="0" algn="l">
              <a:lnSpc>
                <a:spcPct val="90000"/>
              </a:lnSpc>
              <a:spcBef>
                <a:spcPts val="1000"/>
              </a:spcBef>
              <a:spcAft>
                <a:spcPts val="0"/>
              </a:spcAft>
              <a:buSzPts val="1800"/>
              <a:buChar char="•"/>
            </a:pPr>
            <a:r>
              <a:rPr lang="en-US" sz="1800"/>
              <a:t>Thoughts on testing frequency and audience.</a:t>
            </a:r>
            <a:endParaRPr sz="1800"/>
          </a:p>
          <a:p>
            <a:pPr indent="-228600" lvl="0" marL="228600" rtl="0" algn="l">
              <a:lnSpc>
                <a:spcPct val="90000"/>
              </a:lnSpc>
              <a:spcBef>
                <a:spcPts val="1000"/>
              </a:spcBef>
              <a:spcAft>
                <a:spcPts val="0"/>
              </a:spcAft>
              <a:buSzPts val="2400"/>
              <a:buChar char="•"/>
            </a:pPr>
            <a:r>
              <a:rPr lang="en-US"/>
              <a:t>Interviews</a:t>
            </a:r>
            <a:endParaRPr/>
          </a:p>
          <a:p>
            <a:pPr indent="-228600" lvl="1" marL="685800" rtl="0" algn="l">
              <a:lnSpc>
                <a:spcPct val="90000"/>
              </a:lnSpc>
              <a:spcBef>
                <a:spcPts val="1000"/>
              </a:spcBef>
              <a:spcAft>
                <a:spcPts val="0"/>
              </a:spcAft>
              <a:buSzPts val="1800"/>
              <a:buChar char="•"/>
            </a:pPr>
            <a:r>
              <a:rPr lang="en-US" sz="1800"/>
              <a:t>Extract more information from the viewers.</a:t>
            </a:r>
            <a:endParaRPr sz="1800"/>
          </a:p>
        </p:txBody>
      </p:sp>
      <p:sp>
        <p:nvSpPr>
          <p:cNvPr id="154" name="Google Shape;154;g36953480c99_0_35"/>
          <p:cNvSpPr txBox="1"/>
          <p:nvPr>
            <p:ph type="title"/>
          </p:nvPr>
        </p:nvSpPr>
        <p:spPr>
          <a:xfrm>
            <a:off x="381000" y="200722"/>
            <a:ext cx="11430000" cy="101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A7934B"/>
              </a:buClr>
              <a:buSzPts val="3600"/>
              <a:buFont typeface="Roboto"/>
              <a:buNone/>
            </a:pPr>
            <a:r>
              <a:rPr lang="en-US"/>
              <a:t>Evaluation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36c16f9e055_0_36"/>
          <p:cNvSpPr txBox="1"/>
          <p:nvPr>
            <p:ph idx="1" type="body"/>
          </p:nvPr>
        </p:nvSpPr>
        <p:spPr>
          <a:xfrm>
            <a:off x="381000" y="1215485"/>
            <a:ext cx="11430000" cy="4225800"/>
          </a:xfrm>
          <a:prstGeom prst="rect">
            <a:avLst/>
          </a:prstGeom>
          <a:noFill/>
          <a:ln>
            <a:noFill/>
          </a:ln>
        </p:spPr>
        <p:txBody>
          <a:bodyPr anchorCtr="0" anchor="t" bIns="45700" lIns="91425" spcFirstLastPara="1" rIns="91425" wrap="square" tIns="45700">
            <a:noAutofit/>
          </a:bodyPr>
          <a:lstStyle/>
          <a:p>
            <a:pPr indent="-187452" lvl="0" marL="228600" rtl="0" algn="l">
              <a:lnSpc>
                <a:spcPct val="90000"/>
              </a:lnSpc>
              <a:spcBef>
                <a:spcPts val="1000"/>
              </a:spcBef>
              <a:spcAft>
                <a:spcPts val="0"/>
              </a:spcAft>
              <a:buSzPts val="1800"/>
              <a:buChar char="•"/>
            </a:pPr>
            <a:r>
              <a:rPr lang="en-US"/>
              <a:t>Personal Bias</a:t>
            </a:r>
            <a:endParaRPr/>
          </a:p>
          <a:p>
            <a:pPr indent="-220472" lvl="1" marL="694944" rtl="0" algn="l">
              <a:lnSpc>
                <a:spcPct val="90000"/>
              </a:lnSpc>
              <a:spcBef>
                <a:spcPts val="1000"/>
              </a:spcBef>
              <a:spcAft>
                <a:spcPts val="0"/>
              </a:spcAft>
              <a:buSzPts val="1600"/>
              <a:buChar char="•"/>
            </a:pPr>
            <a:r>
              <a:rPr lang="en-US" sz="1800"/>
              <a:t>Friends may feel pressure to give favorable responses.</a:t>
            </a:r>
            <a:endParaRPr sz="1800"/>
          </a:p>
          <a:p>
            <a:pPr indent="-187452" lvl="0" marL="228600" rtl="0" algn="l">
              <a:lnSpc>
                <a:spcPct val="90000"/>
              </a:lnSpc>
              <a:spcBef>
                <a:spcPts val="1000"/>
              </a:spcBef>
              <a:spcAft>
                <a:spcPts val="0"/>
              </a:spcAft>
              <a:buSzPts val="1800"/>
              <a:buChar char="•"/>
            </a:pPr>
            <a:r>
              <a:rPr lang="en-US"/>
              <a:t>Selection Bias</a:t>
            </a:r>
            <a:endParaRPr/>
          </a:p>
          <a:p>
            <a:pPr indent="-220472" lvl="1" marL="694944" rtl="0" algn="l">
              <a:lnSpc>
                <a:spcPct val="90000"/>
              </a:lnSpc>
              <a:spcBef>
                <a:spcPts val="1000"/>
              </a:spcBef>
              <a:spcAft>
                <a:spcPts val="0"/>
              </a:spcAft>
              <a:buSzPts val="1600"/>
              <a:buChar char="•"/>
            </a:pPr>
            <a:r>
              <a:rPr lang="en-US" sz="1800"/>
              <a:t>Penetration testers will be less likely to learn from my material, but more likely to see potential value.</a:t>
            </a:r>
            <a:endParaRPr sz="1800"/>
          </a:p>
          <a:p>
            <a:pPr indent="-220472" lvl="1" marL="694944" rtl="0" algn="l">
              <a:lnSpc>
                <a:spcPct val="90000"/>
              </a:lnSpc>
              <a:spcBef>
                <a:spcPts val="1000"/>
              </a:spcBef>
              <a:spcAft>
                <a:spcPts val="0"/>
              </a:spcAft>
              <a:buSzPts val="1600"/>
              <a:buChar char="•"/>
            </a:pPr>
            <a:r>
              <a:rPr lang="en-US" sz="1800"/>
              <a:t>Developers were more likely to increase confidence in testing after viewing the course.</a:t>
            </a:r>
            <a:endParaRPr sz="1800"/>
          </a:p>
          <a:p>
            <a:pPr indent="-187452" lvl="0" marL="228600" rtl="0" algn="l">
              <a:lnSpc>
                <a:spcPct val="90000"/>
              </a:lnSpc>
              <a:spcBef>
                <a:spcPts val="1000"/>
              </a:spcBef>
              <a:spcAft>
                <a:spcPts val="0"/>
              </a:spcAft>
              <a:buSzPts val="1800"/>
              <a:buChar char="•"/>
            </a:pPr>
            <a:r>
              <a:rPr lang="en-US"/>
              <a:t>Non-Responsive Bias</a:t>
            </a:r>
            <a:endParaRPr/>
          </a:p>
          <a:p>
            <a:pPr indent="-220472" lvl="1" marL="694944" rtl="0" algn="l">
              <a:lnSpc>
                <a:spcPct val="90000"/>
              </a:lnSpc>
              <a:spcBef>
                <a:spcPts val="1000"/>
              </a:spcBef>
              <a:spcAft>
                <a:spcPts val="0"/>
              </a:spcAft>
              <a:buSzPts val="1600"/>
              <a:buChar char="•"/>
            </a:pPr>
            <a:r>
              <a:rPr lang="en-US" sz="1800"/>
              <a:t>Less than half of the recipients completed the pre-training survey.</a:t>
            </a:r>
            <a:endParaRPr sz="1800"/>
          </a:p>
          <a:p>
            <a:pPr indent="-220472" lvl="1" marL="694944" rtl="0" algn="l">
              <a:lnSpc>
                <a:spcPct val="90000"/>
              </a:lnSpc>
              <a:spcBef>
                <a:spcPts val="1000"/>
              </a:spcBef>
              <a:spcAft>
                <a:spcPts val="0"/>
              </a:spcAft>
              <a:buSzPts val="1600"/>
              <a:buChar char="•"/>
            </a:pPr>
            <a:r>
              <a:rPr lang="en-US" sz="1800"/>
              <a:t>Half of that group completed the post-training survey. </a:t>
            </a:r>
            <a:endParaRPr sz="1800"/>
          </a:p>
          <a:p>
            <a:pPr indent="-187452" lvl="0" marL="228600" rtl="0" algn="l">
              <a:lnSpc>
                <a:spcPct val="90000"/>
              </a:lnSpc>
              <a:spcBef>
                <a:spcPts val="1000"/>
              </a:spcBef>
              <a:spcAft>
                <a:spcPts val="0"/>
              </a:spcAft>
              <a:buSzPts val="1800"/>
              <a:buChar char="•"/>
            </a:pPr>
            <a:r>
              <a:rPr lang="en-US"/>
              <a:t>Response Bias</a:t>
            </a:r>
            <a:endParaRPr/>
          </a:p>
          <a:p>
            <a:pPr indent="-220472" lvl="1" marL="694944" rtl="0" algn="l">
              <a:lnSpc>
                <a:spcPct val="90000"/>
              </a:lnSpc>
              <a:spcBef>
                <a:spcPts val="1000"/>
              </a:spcBef>
              <a:spcAft>
                <a:spcPts val="0"/>
              </a:spcAft>
              <a:buSzPts val="1600"/>
              <a:buChar char="•"/>
            </a:pPr>
            <a:r>
              <a:rPr lang="en-US" sz="1800"/>
              <a:t>Making unbiased survey questions can be extremely difficult.</a:t>
            </a:r>
            <a:endParaRPr sz="1800"/>
          </a:p>
        </p:txBody>
      </p:sp>
      <p:sp>
        <p:nvSpPr>
          <p:cNvPr id="161" name="Google Shape;161;g36c16f9e055_0_36"/>
          <p:cNvSpPr txBox="1"/>
          <p:nvPr>
            <p:ph type="title"/>
          </p:nvPr>
        </p:nvSpPr>
        <p:spPr>
          <a:xfrm>
            <a:off x="381000" y="200722"/>
            <a:ext cx="11430000" cy="101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Survey Limitations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7"/>
          <p:cNvSpPr txBox="1"/>
          <p:nvPr>
            <p:ph type="title"/>
          </p:nvPr>
        </p:nvSpPr>
        <p:spPr>
          <a:xfrm>
            <a:off x="381000" y="200722"/>
            <a:ext cx="11430000" cy="101476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A7934B"/>
              </a:buClr>
              <a:buSzPts val="3600"/>
              <a:buFont typeface="Roboto"/>
              <a:buNone/>
            </a:pPr>
            <a:r>
              <a:rPr lang="en-US"/>
              <a:t>Survey Participants</a:t>
            </a:r>
            <a:endParaRPr/>
          </a:p>
        </p:txBody>
      </p:sp>
      <p:pic>
        <p:nvPicPr>
          <p:cNvPr id="167" name="Google Shape;167;p17" title="Chart"/>
          <p:cNvPicPr preferRelativeResize="0"/>
          <p:nvPr/>
        </p:nvPicPr>
        <p:blipFill rotWithShape="1">
          <a:blip r:embed="rId3">
            <a:alphaModFix/>
          </a:blip>
          <a:srcRect b="0" l="0" r="0" t="0"/>
          <a:stretch/>
        </p:blipFill>
        <p:spPr>
          <a:xfrm>
            <a:off x="381000" y="1215475"/>
            <a:ext cx="5533776" cy="3421726"/>
          </a:xfrm>
          <a:prstGeom prst="rect">
            <a:avLst/>
          </a:prstGeom>
          <a:noFill/>
          <a:ln>
            <a:noFill/>
          </a:ln>
        </p:spPr>
      </p:pic>
      <p:pic>
        <p:nvPicPr>
          <p:cNvPr id="168" name="Google Shape;168;p17" title="Chart"/>
          <p:cNvPicPr preferRelativeResize="0"/>
          <p:nvPr/>
        </p:nvPicPr>
        <p:blipFill rotWithShape="1">
          <a:blip r:embed="rId4">
            <a:alphaModFix/>
          </a:blip>
          <a:srcRect b="0" l="0" r="0" t="0"/>
          <a:stretch/>
        </p:blipFill>
        <p:spPr>
          <a:xfrm>
            <a:off x="6277225" y="1215475"/>
            <a:ext cx="5533776" cy="34217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g36c16f9e055_0_21"/>
          <p:cNvSpPr txBox="1"/>
          <p:nvPr>
            <p:ph type="title"/>
          </p:nvPr>
        </p:nvSpPr>
        <p:spPr>
          <a:xfrm>
            <a:off x="381001" y="518884"/>
            <a:ext cx="3932700" cy="1189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A7934B"/>
              </a:buClr>
              <a:buSzPts val="3200"/>
              <a:buFont typeface="Roboto"/>
              <a:buNone/>
            </a:pPr>
            <a:r>
              <a:rPr lang="en-US" sz="3600"/>
              <a:t>Past Course Feedback</a:t>
            </a:r>
            <a:endParaRPr sz="3600"/>
          </a:p>
        </p:txBody>
      </p:sp>
      <p:sp>
        <p:nvSpPr>
          <p:cNvPr id="174" name="Google Shape;174;g36c16f9e055_0_21"/>
          <p:cNvSpPr txBox="1"/>
          <p:nvPr>
            <p:ph idx="2" type="body"/>
          </p:nvPr>
        </p:nvSpPr>
        <p:spPr>
          <a:xfrm>
            <a:off x="381001" y="1956824"/>
            <a:ext cx="3932700" cy="33825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3057"/>
              </a:buClr>
              <a:buSzPts val="1400"/>
              <a:buNone/>
            </a:pPr>
            <a:r>
              <a:rPr lang="en-US" sz="1500"/>
              <a:t>72% of respondents stated that past secure coding courses and trainings did not improve their ability to write secure code or identify vulnerabilities within their code base. The group explained the biggest issues with secure coding courses are the lack of real world examples, reliance on powerpoint training, and a lack of material to continue learning after the course is over.</a:t>
            </a:r>
            <a:endParaRPr sz="1500"/>
          </a:p>
        </p:txBody>
      </p:sp>
      <p:pic>
        <p:nvPicPr>
          <p:cNvPr id="175" name="Google Shape;175;g36c16f9e055_0_21" title="Chart"/>
          <p:cNvPicPr preferRelativeResize="0"/>
          <p:nvPr/>
        </p:nvPicPr>
        <p:blipFill rotWithShape="1">
          <a:blip r:embed="rId3">
            <a:alphaModFix/>
          </a:blip>
          <a:srcRect b="0" l="0" r="0" t="0"/>
          <a:stretch/>
        </p:blipFill>
        <p:spPr>
          <a:xfrm>
            <a:off x="4521650" y="957775"/>
            <a:ext cx="7417599" cy="45865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g36c16f9e055_0_13"/>
          <p:cNvSpPr txBox="1"/>
          <p:nvPr>
            <p:ph type="title"/>
          </p:nvPr>
        </p:nvSpPr>
        <p:spPr>
          <a:xfrm>
            <a:off x="381000" y="200722"/>
            <a:ext cx="11430000" cy="101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A7934B"/>
              </a:buClr>
              <a:buSzPts val="3600"/>
              <a:buFont typeface="Roboto"/>
              <a:buNone/>
            </a:pPr>
            <a:r>
              <a:rPr lang="en-US"/>
              <a:t>Pre-Training Survey Results Cont.</a:t>
            </a:r>
            <a:endParaRPr/>
          </a:p>
        </p:txBody>
      </p:sp>
      <p:pic>
        <p:nvPicPr>
          <p:cNvPr id="181" name="Google Shape;181;g36c16f9e055_0_13" title="Chart"/>
          <p:cNvPicPr preferRelativeResize="0"/>
          <p:nvPr/>
        </p:nvPicPr>
        <p:blipFill rotWithShape="1">
          <a:blip r:embed="rId3">
            <a:alphaModFix/>
          </a:blip>
          <a:srcRect b="0" l="0" r="0" t="0"/>
          <a:stretch/>
        </p:blipFill>
        <p:spPr>
          <a:xfrm>
            <a:off x="1809750" y="1215625"/>
            <a:ext cx="8345976" cy="51606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36a29620b20_0_10"/>
          <p:cNvSpPr txBox="1"/>
          <p:nvPr>
            <p:ph idx="1" type="body"/>
          </p:nvPr>
        </p:nvSpPr>
        <p:spPr>
          <a:xfrm>
            <a:off x="381000" y="1215485"/>
            <a:ext cx="11430000" cy="4225800"/>
          </a:xfrm>
          <a:prstGeom prst="rect">
            <a:avLst/>
          </a:prstGeom>
          <a:noFill/>
          <a:ln>
            <a:noFill/>
          </a:ln>
        </p:spPr>
        <p:txBody>
          <a:bodyPr anchorCtr="0" anchor="t" bIns="45700" lIns="91425" spcFirstLastPara="1" rIns="91425" wrap="square" tIns="45700">
            <a:noAutofit/>
          </a:bodyPr>
          <a:lstStyle/>
          <a:p>
            <a:pPr indent="-187452" lvl="0" marL="228600" rtl="0" algn="l">
              <a:lnSpc>
                <a:spcPct val="90000"/>
              </a:lnSpc>
              <a:spcBef>
                <a:spcPts val="1000"/>
              </a:spcBef>
              <a:spcAft>
                <a:spcPts val="0"/>
              </a:spcAft>
              <a:buClr>
                <a:schemeClr val="dk1"/>
              </a:buClr>
              <a:buSzPts val="1800"/>
              <a:buChar char="•"/>
            </a:pPr>
            <a:r>
              <a:rPr lang="en-US">
                <a:solidFill>
                  <a:schemeClr val="dk1"/>
                </a:solidFill>
              </a:rPr>
              <a:t>Survey Complications</a:t>
            </a:r>
            <a:endParaRPr>
              <a:solidFill>
                <a:schemeClr val="dk1"/>
              </a:solidFill>
            </a:endParaRPr>
          </a:p>
          <a:p>
            <a:pPr indent="-220472" lvl="1" marL="694944" rtl="0" algn="l">
              <a:lnSpc>
                <a:spcPct val="90000"/>
              </a:lnSpc>
              <a:spcBef>
                <a:spcPts val="1000"/>
              </a:spcBef>
              <a:spcAft>
                <a:spcPts val="0"/>
              </a:spcAft>
              <a:buClr>
                <a:schemeClr val="dk1"/>
              </a:buClr>
              <a:buSzPts val="1600"/>
              <a:buChar char="•"/>
            </a:pPr>
            <a:r>
              <a:rPr lang="en-US" sz="1800">
                <a:solidFill>
                  <a:schemeClr val="dk1"/>
                </a:solidFill>
              </a:rPr>
              <a:t>Two participants lowered their confidence after watching the videos due to overconfidence prior to seeing the exploits. </a:t>
            </a:r>
            <a:endParaRPr sz="1800">
              <a:solidFill>
                <a:schemeClr val="dk1"/>
              </a:solidFill>
            </a:endParaRPr>
          </a:p>
          <a:p>
            <a:pPr indent="-233172" lvl="1" marL="694944" rtl="0" algn="l">
              <a:lnSpc>
                <a:spcPct val="90000"/>
              </a:lnSpc>
              <a:spcBef>
                <a:spcPts val="1000"/>
              </a:spcBef>
              <a:spcAft>
                <a:spcPts val="0"/>
              </a:spcAft>
              <a:buClr>
                <a:schemeClr val="dk1"/>
              </a:buClr>
              <a:buSzPts val="1800"/>
              <a:buChar char="•"/>
            </a:pPr>
            <a:r>
              <a:rPr lang="en-US" sz="1800">
                <a:solidFill>
                  <a:schemeClr val="dk1"/>
                </a:solidFill>
              </a:rPr>
              <a:t>During interviews, respondents mentioned their hesitance towards edge ratings.</a:t>
            </a:r>
            <a:endParaRPr sz="1800">
              <a:solidFill>
                <a:schemeClr val="dk1"/>
              </a:solidFill>
            </a:endParaRPr>
          </a:p>
          <a:p>
            <a:pPr indent="-187452" lvl="0" marL="228600" rtl="0" algn="l">
              <a:lnSpc>
                <a:spcPct val="90000"/>
              </a:lnSpc>
              <a:spcBef>
                <a:spcPts val="1000"/>
              </a:spcBef>
              <a:spcAft>
                <a:spcPts val="0"/>
              </a:spcAft>
              <a:buClr>
                <a:schemeClr val="dk1"/>
              </a:buClr>
              <a:buSzPts val="1800"/>
              <a:buChar char="•"/>
            </a:pPr>
            <a:r>
              <a:rPr lang="en-US">
                <a:solidFill>
                  <a:schemeClr val="dk1"/>
                </a:solidFill>
              </a:rPr>
              <a:t>Video Series Learning Opportunities</a:t>
            </a:r>
            <a:endParaRPr>
              <a:solidFill>
                <a:schemeClr val="dk1"/>
              </a:solidFill>
            </a:endParaRPr>
          </a:p>
          <a:p>
            <a:pPr indent="-220472" lvl="1" marL="694944" rtl="0" algn="l">
              <a:lnSpc>
                <a:spcPct val="90000"/>
              </a:lnSpc>
              <a:spcBef>
                <a:spcPts val="1000"/>
              </a:spcBef>
              <a:spcAft>
                <a:spcPts val="0"/>
              </a:spcAft>
              <a:buClr>
                <a:schemeClr val="dk1"/>
              </a:buClr>
              <a:buSzPts val="1600"/>
              <a:buChar char="•"/>
            </a:pPr>
            <a:r>
              <a:rPr lang="en-US" sz="1800">
                <a:solidFill>
                  <a:schemeClr val="dk1"/>
                </a:solidFill>
              </a:rPr>
              <a:t>100% of participants with less than 2 years of pentesting experience learned from the series.</a:t>
            </a:r>
            <a:endParaRPr sz="1800">
              <a:solidFill>
                <a:schemeClr val="dk1"/>
              </a:solidFill>
            </a:endParaRPr>
          </a:p>
          <a:p>
            <a:pPr indent="-220472" lvl="1" marL="694944" rtl="0" algn="l">
              <a:lnSpc>
                <a:spcPct val="90000"/>
              </a:lnSpc>
              <a:spcBef>
                <a:spcPts val="1000"/>
              </a:spcBef>
              <a:spcAft>
                <a:spcPts val="0"/>
              </a:spcAft>
              <a:buClr>
                <a:schemeClr val="dk1"/>
              </a:buClr>
              <a:buSzPts val="1600"/>
              <a:buChar char="•"/>
            </a:pPr>
            <a:r>
              <a:rPr lang="en-US" sz="1800">
                <a:solidFill>
                  <a:schemeClr val="dk1"/>
                </a:solidFill>
              </a:rPr>
              <a:t>94.7% stated the course improved their understanding of risk and remediation.</a:t>
            </a:r>
            <a:endParaRPr sz="1800">
              <a:solidFill>
                <a:schemeClr val="dk1"/>
              </a:solidFill>
            </a:endParaRPr>
          </a:p>
          <a:p>
            <a:pPr indent="-220472" lvl="1" marL="694944" rtl="0" algn="l">
              <a:lnSpc>
                <a:spcPct val="90000"/>
              </a:lnSpc>
              <a:spcBef>
                <a:spcPts val="1000"/>
              </a:spcBef>
              <a:spcAft>
                <a:spcPts val="0"/>
              </a:spcAft>
              <a:buClr>
                <a:schemeClr val="dk1"/>
              </a:buClr>
              <a:buSzPts val="1600"/>
              <a:buChar char="•"/>
            </a:pPr>
            <a:r>
              <a:rPr lang="en-US" sz="1800">
                <a:solidFill>
                  <a:schemeClr val="dk1"/>
                </a:solidFill>
              </a:rPr>
              <a:t>13 individuals used the material to find vulnerabilities within an application.</a:t>
            </a:r>
            <a:endParaRPr sz="1800">
              <a:solidFill>
                <a:schemeClr val="dk1"/>
              </a:solidFill>
            </a:endParaRPr>
          </a:p>
          <a:p>
            <a:pPr indent="-220472" lvl="1" marL="694944" rtl="0" algn="l">
              <a:lnSpc>
                <a:spcPct val="90000"/>
              </a:lnSpc>
              <a:spcBef>
                <a:spcPts val="1000"/>
              </a:spcBef>
              <a:spcAft>
                <a:spcPts val="0"/>
              </a:spcAft>
              <a:buClr>
                <a:schemeClr val="dk1"/>
              </a:buClr>
              <a:buSzPts val="1600"/>
              <a:buChar char="•"/>
            </a:pPr>
            <a:r>
              <a:rPr lang="en-US" sz="1800">
                <a:solidFill>
                  <a:schemeClr val="dk1"/>
                </a:solidFill>
              </a:rPr>
              <a:t>Most respondents recommended the training for all developers.</a:t>
            </a:r>
            <a:endParaRPr sz="1800">
              <a:solidFill>
                <a:schemeClr val="dk1"/>
              </a:solidFill>
            </a:endParaRPr>
          </a:p>
          <a:p>
            <a:pPr indent="-220472" lvl="1" marL="694944" rtl="0" algn="l">
              <a:lnSpc>
                <a:spcPct val="90000"/>
              </a:lnSpc>
              <a:spcBef>
                <a:spcPts val="1000"/>
              </a:spcBef>
              <a:spcAft>
                <a:spcPts val="0"/>
              </a:spcAft>
              <a:buClr>
                <a:schemeClr val="dk1"/>
              </a:buClr>
              <a:buSzPts val="1600"/>
              <a:buChar char="•"/>
            </a:pPr>
            <a:r>
              <a:rPr lang="en-US" sz="1800">
                <a:solidFill>
                  <a:schemeClr val="dk1"/>
                </a:solidFill>
              </a:rPr>
              <a:t>Participants recommended dev teams test their application using my course before major code releases or on an annual basis.</a:t>
            </a:r>
            <a:endParaRPr sz="1800">
              <a:solidFill>
                <a:schemeClr val="dk1"/>
              </a:solidFill>
            </a:endParaRPr>
          </a:p>
        </p:txBody>
      </p:sp>
      <p:sp>
        <p:nvSpPr>
          <p:cNvPr id="188" name="Google Shape;188;g36a29620b20_0_10"/>
          <p:cNvSpPr txBox="1"/>
          <p:nvPr>
            <p:ph type="title"/>
          </p:nvPr>
        </p:nvSpPr>
        <p:spPr>
          <a:xfrm>
            <a:off x="381000" y="200722"/>
            <a:ext cx="11430000" cy="101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A7934B"/>
              </a:buClr>
              <a:buSzPts val="3600"/>
              <a:buFont typeface="Roboto"/>
              <a:buNone/>
            </a:pPr>
            <a:r>
              <a:rPr lang="en-US"/>
              <a:t>Post-Training Survey Results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36c16f9e055_0_30"/>
          <p:cNvSpPr txBox="1"/>
          <p:nvPr>
            <p:ph type="title"/>
          </p:nvPr>
        </p:nvSpPr>
        <p:spPr>
          <a:xfrm>
            <a:off x="381000" y="200722"/>
            <a:ext cx="11430000" cy="101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A7934B"/>
              </a:buClr>
              <a:buSzPts val="3600"/>
              <a:buFont typeface="Roboto"/>
              <a:buNone/>
            </a:pPr>
            <a:r>
              <a:rPr lang="en-US"/>
              <a:t>Post-Training Survey Results Cont.</a:t>
            </a:r>
            <a:endParaRPr/>
          </a:p>
        </p:txBody>
      </p:sp>
      <p:pic>
        <p:nvPicPr>
          <p:cNvPr id="194" name="Google Shape;194;g36c16f9e055_0_30" title="Chart"/>
          <p:cNvPicPr preferRelativeResize="0"/>
          <p:nvPr/>
        </p:nvPicPr>
        <p:blipFill rotWithShape="1">
          <a:blip r:embed="rId3">
            <a:alphaModFix/>
          </a:blip>
          <a:srcRect b="0" l="0" r="0" t="0"/>
          <a:stretch/>
        </p:blipFill>
        <p:spPr>
          <a:xfrm>
            <a:off x="1809750" y="1215625"/>
            <a:ext cx="8345976" cy="5160601"/>
          </a:xfrm>
          <a:prstGeom prst="rect">
            <a:avLst/>
          </a:prstGeom>
          <a:noFill/>
          <a:ln>
            <a:noFill/>
          </a:ln>
        </p:spPr>
      </p:pic>
      <p:pic>
        <p:nvPicPr>
          <p:cNvPr id="195" name="Google Shape;195;g36c16f9e055_0_30" title="Chart"/>
          <p:cNvPicPr preferRelativeResize="0"/>
          <p:nvPr/>
        </p:nvPicPr>
        <p:blipFill rotWithShape="1">
          <a:blip r:embed="rId4">
            <a:alphaModFix/>
          </a:blip>
          <a:srcRect b="0" l="0" r="0" t="0"/>
          <a:stretch/>
        </p:blipFill>
        <p:spPr>
          <a:xfrm>
            <a:off x="1696488" y="1215619"/>
            <a:ext cx="8572500" cy="530066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36953480c99_0_0"/>
          <p:cNvSpPr txBox="1"/>
          <p:nvPr>
            <p:ph idx="1" type="body"/>
          </p:nvPr>
        </p:nvSpPr>
        <p:spPr>
          <a:xfrm>
            <a:off x="369375" y="1227110"/>
            <a:ext cx="11430000" cy="42258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1000"/>
              </a:spcBef>
              <a:spcAft>
                <a:spcPts val="0"/>
              </a:spcAft>
              <a:buSzPts val="2400"/>
              <a:buChar char="•"/>
            </a:pPr>
            <a:r>
              <a:rPr lang="en-US"/>
              <a:t>Edge Case Exploits and Payloads</a:t>
            </a:r>
            <a:endParaRPr/>
          </a:p>
          <a:p>
            <a:pPr indent="-233172" lvl="0" marL="694944" rtl="0" algn="l">
              <a:lnSpc>
                <a:spcPct val="90000"/>
              </a:lnSpc>
              <a:spcBef>
                <a:spcPts val="1000"/>
              </a:spcBef>
              <a:spcAft>
                <a:spcPts val="0"/>
              </a:spcAft>
              <a:buSzPts val="1800"/>
              <a:buChar char="•"/>
            </a:pPr>
            <a:r>
              <a:rPr lang="en-US" sz="1800"/>
              <a:t>We chose accessibility over exhaustive payload lists.</a:t>
            </a:r>
            <a:endParaRPr sz="1800"/>
          </a:p>
          <a:p>
            <a:pPr indent="-233172" lvl="0" marL="694944" rtl="0" algn="l">
              <a:lnSpc>
                <a:spcPct val="90000"/>
              </a:lnSpc>
              <a:spcBef>
                <a:spcPts val="1000"/>
              </a:spcBef>
              <a:spcAft>
                <a:spcPts val="0"/>
              </a:spcAft>
              <a:buSzPts val="1800"/>
              <a:buChar char="•"/>
            </a:pPr>
            <a:r>
              <a:rPr lang="en-US" sz="1800"/>
              <a:t>There is not enough research on specific payload success rates.</a:t>
            </a:r>
            <a:endParaRPr sz="1800"/>
          </a:p>
          <a:p>
            <a:pPr indent="-228600" lvl="0" marL="228600" rtl="0" algn="l">
              <a:lnSpc>
                <a:spcPct val="90000"/>
              </a:lnSpc>
              <a:spcBef>
                <a:spcPts val="1000"/>
              </a:spcBef>
              <a:spcAft>
                <a:spcPts val="0"/>
              </a:spcAft>
              <a:buSzPts val="2400"/>
              <a:buChar char="•"/>
            </a:pPr>
            <a:r>
              <a:rPr lang="en-US"/>
              <a:t>Lack of Topics</a:t>
            </a:r>
            <a:endParaRPr/>
          </a:p>
          <a:p>
            <a:pPr indent="-215900" lvl="1" marL="685800" rtl="0" algn="l">
              <a:lnSpc>
                <a:spcPct val="90000"/>
              </a:lnSpc>
              <a:spcBef>
                <a:spcPts val="1000"/>
              </a:spcBef>
              <a:spcAft>
                <a:spcPts val="0"/>
              </a:spcAft>
              <a:buSzPts val="1600"/>
              <a:buChar char="•"/>
            </a:pPr>
            <a:r>
              <a:rPr lang="en-US" sz="1800"/>
              <a:t>Focused on common vulnerabilities, leaving multiple less common categories untested.</a:t>
            </a:r>
            <a:endParaRPr sz="1800"/>
          </a:p>
          <a:p>
            <a:pPr indent="-215900" lvl="1" marL="685800" rtl="0" algn="l">
              <a:lnSpc>
                <a:spcPct val="90000"/>
              </a:lnSpc>
              <a:spcBef>
                <a:spcPts val="1000"/>
              </a:spcBef>
              <a:spcAft>
                <a:spcPts val="0"/>
              </a:spcAft>
              <a:buSzPts val="1600"/>
              <a:buChar char="•"/>
            </a:pPr>
            <a:r>
              <a:rPr lang="en-US" sz="1800"/>
              <a:t>Ex: WebSockets are only utilized in 7.3% of </a:t>
            </a:r>
            <a:r>
              <a:rPr lang="en-US" sz="1800"/>
              <a:t>applications.</a:t>
            </a:r>
            <a:r>
              <a:rPr baseline="30000" lang="en-US" sz="1800"/>
              <a:t>15</a:t>
            </a:r>
            <a:endParaRPr baseline="30000" sz="1800"/>
          </a:p>
          <a:p>
            <a:pPr indent="-228600" lvl="0" marL="228600" rtl="0" algn="l">
              <a:lnSpc>
                <a:spcPct val="90000"/>
              </a:lnSpc>
              <a:spcBef>
                <a:spcPts val="1000"/>
              </a:spcBef>
              <a:spcAft>
                <a:spcPts val="0"/>
              </a:spcAft>
              <a:buSzPts val="2400"/>
              <a:buChar char="•"/>
            </a:pPr>
            <a:r>
              <a:rPr lang="en-US"/>
              <a:t>Executive Buy-In</a:t>
            </a:r>
            <a:endParaRPr/>
          </a:p>
          <a:p>
            <a:pPr indent="-233172" lvl="1" marL="694944" rtl="0" algn="l">
              <a:lnSpc>
                <a:spcPct val="90000"/>
              </a:lnSpc>
              <a:spcBef>
                <a:spcPts val="1000"/>
              </a:spcBef>
              <a:spcAft>
                <a:spcPts val="0"/>
              </a:spcAft>
              <a:buSzPts val="1800"/>
              <a:buChar char="•"/>
            </a:pPr>
            <a:r>
              <a:rPr lang="en-US" sz="1800"/>
              <a:t>Team managers have to buy-in and give their devs the time to learn and test.</a:t>
            </a:r>
            <a:endParaRPr sz="1800"/>
          </a:p>
          <a:p>
            <a:pPr indent="-220472" lvl="1" marL="694944" rtl="0" algn="l">
              <a:lnSpc>
                <a:spcPct val="90000"/>
              </a:lnSpc>
              <a:spcBef>
                <a:spcPts val="1000"/>
              </a:spcBef>
              <a:spcAft>
                <a:spcPts val="0"/>
              </a:spcAft>
              <a:buSzPts val="1600"/>
              <a:buChar char="•"/>
            </a:pPr>
            <a:r>
              <a:rPr lang="en-US" sz="1800"/>
              <a:t>This could also assist with better metric tracking.</a:t>
            </a:r>
            <a:endParaRPr sz="1800"/>
          </a:p>
        </p:txBody>
      </p:sp>
      <p:sp>
        <p:nvSpPr>
          <p:cNvPr id="201" name="Google Shape;201;g36953480c99_0_0"/>
          <p:cNvSpPr txBox="1"/>
          <p:nvPr>
            <p:ph type="title"/>
          </p:nvPr>
        </p:nvSpPr>
        <p:spPr>
          <a:xfrm>
            <a:off x="381000" y="200722"/>
            <a:ext cx="11430000" cy="101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A7934B"/>
              </a:buClr>
              <a:buSzPts val="3600"/>
              <a:buFont typeface="Roboto"/>
              <a:buNone/>
            </a:pPr>
            <a:r>
              <a:rPr lang="en-US"/>
              <a:t>Solution Limitations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36953480c99_0_30"/>
          <p:cNvSpPr txBox="1"/>
          <p:nvPr>
            <p:ph idx="1" type="body"/>
          </p:nvPr>
        </p:nvSpPr>
        <p:spPr>
          <a:xfrm>
            <a:off x="381000" y="1215474"/>
            <a:ext cx="11430000" cy="46197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SzPts val="2400"/>
              <a:buChar char="•"/>
            </a:pPr>
            <a:r>
              <a:rPr lang="en-US"/>
              <a:t>Compile Feedback</a:t>
            </a:r>
            <a:endParaRPr/>
          </a:p>
          <a:p>
            <a:pPr indent="-215900" lvl="1" marL="685800" rtl="0" algn="l">
              <a:lnSpc>
                <a:spcPct val="90000"/>
              </a:lnSpc>
              <a:spcBef>
                <a:spcPts val="1000"/>
              </a:spcBef>
              <a:spcAft>
                <a:spcPts val="0"/>
              </a:spcAft>
              <a:buSzPts val="1600"/>
              <a:buChar char="•"/>
            </a:pPr>
            <a:r>
              <a:rPr lang="en-US" sz="1800"/>
              <a:t>Update course content to fill any gaps.</a:t>
            </a:r>
            <a:endParaRPr sz="1800"/>
          </a:p>
          <a:p>
            <a:pPr indent="-215900" lvl="1" marL="685800" rtl="0" algn="l">
              <a:lnSpc>
                <a:spcPct val="90000"/>
              </a:lnSpc>
              <a:spcBef>
                <a:spcPts val="1000"/>
              </a:spcBef>
              <a:spcAft>
                <a:spcPts val="0"/>
              </a:spcAft>
              <a:buSzPts val="1600"/>
              <a:buChar char="•"/>
            </a:pPr>
            <a:r>
              <a:rPr lang="en-US" sz="1800"/>
              <a:t>Re-film videos to better explain any lacking items.</a:t>
            </a:r>
            <a:endParaRPr sz="1800"/>
          </a:p>
          <a:p>
            <a:pPr indent="-187452" lvl="0" marL="228600" rtl="0" algn="l">
              <a:lnSpc>
                <a:spcPct val="90000"/>
              </a:lnSpc>
              <a:spcBef>
                <a:spcPts val="1000"/>
              </a:spcBef>
              <a:spcAft>
                <a:spcPts val="0"/>
              </a:spcAft>
              <a:buSzPts val="1800"/>
              <a:buChar char="•"/>
            </a:pPr>
            <a:r>
              <a:rPr lang="en-US"/>
              <a:t>Add new vulnerabilities to the course</a:t>
            </a:r>
            <a:endParaRPr/>
          </a:p>
          <a:p>
            <a:pPr indent="-215900" lvl="1" marL="685800" rtl="0" algn="l">
              <a:lnSpc>
                <a:spcPct val="90000"/>
              </a:lnSpc>
              <a:spcBef>
                <a:spcPts val="1000"/>
              </a:spcBef>
              <a:spcAft>
                <a:spcPts val="0"/>
              </a:spcAft>
              <a:buSzPts val="1600"/>
              <a:buChar char="•"/>
            </a:pPr>
            <a:r>
              <a:rPr lang="en-US" sz="1800"/>
              <a:t>Conduct research into new vulnerabilities.</a:t>
            </a:r>
            <a:endParaRPr sz="1800"/>
          </a:p>
          <a:p>
            <a:pPr indent="-215900" lvl="1" marL="685800" rtl="0" algn="l">
              <a:lnSpc>
                <a:spcPct val="90000"/>
              </a:lnSpc>
              <a:spcBef>
                <a:spcPts val="1000"/>
              </a:spcBef>
              <a:spcAft>
                <a:spcPts val="0"/>
              </a:spcAft>
              <a:buSzPts val="1600"/>
              <a:buChar char="•"/>
            </a:pPr>
            <a:r>
              <a:rPr lang="en-US" sz="1800"/>
              <a:t>Review survey feedback for desired new checklist items.</a:t>
            </a:r>
            <a:endParaRPr sz="1800"/>
          </a:p>
          <a:p>
            <a:pPr indent="-187452" lvl="0" marL="228600" rtl="0" algn="l">
              <a:lnSpc>
                <a:spcPct val="90000"/>
              </a:lnSpc>
              <a:spcBef>
                <a:spcPts val="1000"/>
              </a:spcBef>
              <a:spcAft>
                <a:spcPts val="0"/>
              </a:spcAft>
              <a:buSzPts val="1800"/>
              <a:buChar char="•"/>
            </a:pPr>
            <a:r>
              <a:rPr lang="en-US"/>
              <a:t>Update the survey to remove bias</a:t>
            </a:r>
            <a:endParaRPr/>
          </a:p>
          <a:p>
            <a:pPr indent="-215900" lvl="1" marL="685800" rtl="0" algn="l">
              <a:lnSpc>
                <a:spcPct val="90000"/>
              </a:lnSpc>
              <a:spcBef>
                <a:spcPts val="1000"/>
              </a:spcBef>
              <a:spcAft>
                <a:spcPts val="0"/>
              </a:spcAft>
              <a:buSzPts val="1600"/>
              <a:buChar char="•"/>
            </a:pPr>
            <a:r>
              <a:rPr lang="en-US" sz="1800"/>
              <a:t>Ensure participants are taking the survey seriously.</a:t>
            </a:r>
            <a:endParaRPr sz="1800"/>
          </a:p>
          <a:p>
            <a:pPr indent="-215900" lvl="1" marL="685800" rtl="0" algn="l">
              <a:lnSpc>
                <a:spcPct val="90000"/>
              </a:lnSpc>
              <a:spcBef>
                <a:spcPts val="1000"/>
              </a:spcBef>
              <a:spcAft>
                <a:spcPts val="0"/>
              </a:spcAft>
              <a:buSzPts val="1600"/>
              <a:buChar char="•"/>
            </a:pPr>
            <a:r>
              <a:rPr lang="en-US" sz="1800"/>
              <a:t>Fix the non-responsive bias.</a:t>
            </a:r>
            <a:endParaRPr sz="1800"/>
          </a:p>
          <a:p>
            <a:pPr indent="-187452" lvl="0" marL="228600" rtl="0" algn="l">
              <a:lnSpc>
                <a:spcPct val="90000"/>
              </a:lnSpc>
              <a:spcBef>
                <a:spcPts val="1000"/>
              </a:spcBef>
              <a:spcAft>
                <a:spcPts val="0"/>
              </a:spcAft>
              <a:buSzPts val="1800"/>
              <a:buChar char="•"/>
            </a:pPr>
            <a:r>
              <a:rPr lang="en-US"/>
              <a:t>Engage management teams for increased buy-in</a:t>
            </a:r>
            <a:endParaRPr/>
          </a:p>
          <a:p>
            <a:pPr indent="-215900" lvl="1" marL="685800" rtl="0" algn="l">
              <a:lnSpc>
                <a:spcPct val="90000"/>
              </a:lnSpc>
              <a:spcBef>
                <a:spcPts val="1000"/>
              </a:spcBef>
              <a:spcAft>
                <a:spcPts val="0"/>
              </a:spcAft>
              <a:buSzPts val="1600"/>
              <a:buChar char="•"/>
            </a:pPr>
            <a:r>
              <a:rPr lang="en-US" sz="1800"/>
              <a:t>Discuss the benefits of the course.</a:t>
            </a:r>
            <a:endParaRPr sz="1800"/>
          </a:p>
          <a:p>
            <a:pPr indent="-215900" lvl="1" marL="685800" rtl="0" algn="l">
              <a:lnSpc>
                <a:spcPct val="90000"/>
              </a:lnSpc>
              <a:spcBef>
                <a:spcPts val="1000"/>
              </a:spcBef>
              <a:spcAft>
                <a:spcPts val="0"/>
              </a:spcAft>
              <a:buSzPts val="1600"/>
              <a:buChar char="•"/>
            </a:pPr>
            <a:r>
              <a:rPr lang="en-US" sz="1800"/>
              <a:t>Attempt to restructure time allotment for the developers.</a:t>
            </a:r>
            <a:endParaRPr sz="1800"/>
          </a:p>
        </p:txBody>
      </p:sp>
      <p:sp>
        <p:nvSpPr>
          <p:cNvPr id="207" name="Google Shape;207;g36953480c99_0_30"/>
          <p:cNvSpPr txBox="1"/>
          <p:nvPr>
            <p:ph type="title"/>
          </p:nvPr>
        </p:nvSpPr>
        <p:spPr>
          <a:xfrm>
            <a:off x="381000" y="200722"/>
            <a:ext cx="11430000" cy="101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A7934B"/>
              </a:buClr>
              <a:buSzPts val="3600"/>
              <a:buFont typeface="Roboto"/>
              <a:buNone/>
            </a:pPr>
            <a:r>
              <a:rPr lang="en-US"/>
              <a:t>Future Work</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36953480c99_0_25"/>
          <p:cNvSpPr txBox="1"/>
          <p:nvPr>
            <p:ph idx="1" type="body"/>
          </p:nvPr>
        </p:nvSpPr>
        <p:spPr>
          <a:xfrm>
            <a:off x="381000" y="1140960"/>
            <a:ext cx="11430000" cy="42258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SzPts val="2400"/>
              <a:buChar char="•"/>
            </a:pPr>
            <a:r>
              <a:rPr lang="en-US"/>
              <a:t>The Research</a:t>
            </a:r>
            <a:endParaRPr/>
          </a:p>
          <a:p>
            <a:pPr indent="-228600" lvl="1" marL="685800" rtl="0" algn="l">
              <a:lnSpc>
                <a:spcPct val="90000"/>
              </a:lnSpc>
              <a:spcBef>
                <a:spcPts val="1000"/>
              </a:spcBef>
              <a:spcAft>
                <a:spcPts val="0"/>
              </a:spcAft>
              <a:buSzPts val="1800"/>
              <a:buChar char="•"/>
            </a:pPr>
            <a:r>
              <a:rPr lang="en-US" sz="1800"/>
              <a:t>Developers do not have the time or tools to utilize penetration testing courses.</a:t>
            </a:r>
            <a:endParaRPr sz="1800"/>
          </a:p>
          <a:p>
            <a:pPr indent="-228600" lvl="1" marL="685800" rtl="0" algn="l">
              <a:lnSpc>
                <a:spcPct val="90000"/>
              </a:lnSpc>
              <a:spcBef>
                <a:spcPts val="1000"/>
              </a:spcBef>
              <a:spcAft>
                <a:spcPts val="0"/>
              </a:spcAft>
              <a:buSzPts val="1800"/>
              <a:buChar char="•"/>
            </a:pPr>
            <a:r>
              <a:rPr lang="en-US" sz="1800"/>
              <a:t>Most secure coding courses are too high level to be helpful.</a:t>
            </a:r>
            <a:r>
              <a:rPr baseline="30000" lang="en-US" sz="1800"/>
              <a:t>1</a:t>
            </a:r>
            <a:endParaRPr baseline="30000" sz="1800"/>
          </a:p>
          <a:p>
            <a:pPr indent="-190500" lvl="0" marL="228600" rtl="0" algn="l">
              <a:lnSpc>
                <a:spcPct val="90000"/>
              </a:lnSpc>
              <a:spcBef>
                <a:spcPts val="1000"/>
              </a:spcBef>
              <a:spcAft>
                <a:spcPts val="0"/>
              </a:spcAft>
              <a:buSzPts val="1800"/>
              <a:buChar char="•"/>
            </a:pPr>
            <a:r>
              <a:rPr lang="en-US"/>
              <a:t>Bridging the gap</a:t>
            </a:r>
            <a:endParaRPr/>
          </a:p>
          <a:p>
            <a:pPr indent="-228600" lvl="1" marL="685800" rtl="0" algn="l">
              <a:lnSpc>
                <a:spcPct val="90000"/>
              </a:lnSpc>
              <a:spcBef>
                <a:spcPts val="1000"/>
              </a:spcBef>
              <a:spcAft>
                <a:spcPts val="0"/>
              </a:spcAft>
              <a:buSzPts val="1800"/>
              <a:buChar char="•"/>
            </a:pPr>
            <a:r>
              <a:rPr lang="en-US" sz="1800"/>
              <a:t>Created a penetration testing course designed for developers.</a:t>
            </a:r>
            <a:endParaRPr sz="1800"/>
          </a:p>
          <a:p>
            <a:pPr indent="-228600" lvl="1" marL="685800" rtl="0" algn="l">
              <a:lnSpc>
                <a:spcPct val="90000"/>
              </a:lnSpc>
              <a:spcBef>
                <a:spcPts val="1000"/>
              </a:spcBef>
              <a:spcAft>
                <a:spcPts val="0"/>
              </a:spcAft>
              <a:buSzPts val="1800"/>
              <a:buChar char="•"/>
            </a:pPr>
            <a:r>
              <a:rPr lang="en-US" sz="1800"/>
              <a:t>Short, high success rate, payload lists.</a:t>
            </a:r>
            <a:endParaRPr sz="1800"/>
          </a:p>
          <a:p>
            <a:pPr indent="-228600" lvl="1" marL="685800" rtl="0" algn="l">
              <a:lnSpc>
                <a:spcPct val="90000"/>
              </a:lnSpc>
              <a:spcBef>
                <a:spcPts val="1000"/>
              </a:spcBef>
              <a:spcAft>
                <a:spcPts val="0"/>
              </a:spcAft>
              <a:buSzPts val="1800"/>
              <a:buChar char="•"/>
            </a:pPr>
            <a:r>
              <a:rPr lang="en-US" sz="1800"/>
              <a:t>Easy to follow video series.</a:t>
            </a:r>
            <a:endParaRPr sz="1800"/>
          </a:p>
          <a:p>
            <a:pPr indent="-187452" lvl="0" marL="228600" rtl="0" algn="l">
              <a:lnSpc>
                <a:spcPct val="90000"/>
              </a:lnSpc>
              <a:spcBef>
                <a:spcPts val="1000"/>
              </a:spcBef>
              <a:spcAft>
                <a:spcPts val="0"/>
              </a:spcAft>
              <a:buSzPts val="1800"/>
              <a:buChar char="•"/>
            </a:pPr>
            <a:r>
              <a:rPr lang="en-US"/>
              <a:t>The Results</a:t>
            </a:r>
            <a:endParaRPr/>
          </a:p>
          <a:p>
            <a:pPr indent="-228600" lvl="1" marL="685800" rtl="0" algn="l">
              <a:lnSpc>
                <a:spcPct val="90000"/>
              </a:lnSpc>
              <a:spcBef>
                <a:spcPts val="1000"/>
              </a:spcBef>
              <a:spcAft>
                <a:spcPts val="0"/>
              </a:spcAft>
              <a:buSzPts val="1800"/>
              <a:buChar char="•"/>
            </a:pPr>
            <a:r>
              <a:rPr lang="en-US" sz="1800"/>
              <a:t>Developers saw a 2.8/10 confidence increase in detecting web app vulnerabilities.</a:t>
            </a:r>
            <a:endParaRPr sz="1800"/>
          </a:p>
          <a:p>
            <a:pPr indent="-228600" lvl="1" marL="685800" rtl="0" algn="l">
              <a:lnSpc>
                <a:spcPct val="90000"/>
              </a:lnSpc>
              <a:spcBef>
                <a:spcPts val="1000"/>
              </a:spcBef>
              <a:spcAft>
                <a:spcPts val="0"/>
              </a:spcAft>
              <a:buSzPts val="1800"/>
              <a:buChar char="•"/>
            </a:pPr>
            <a:r>
              <a:rPr lang="en-US" sz="1800"/>
              <a:t>13 participants used the course to find their first vulnerability.</a:t>
            </a:r>
            <a:endParaRPr sz="1800"/>
          </a:p>
          <a:p>
            <a:pPr indent="-187452" lvl="0" marL="228600" rtl="0" algn="l">
              <a:lnSpc>
                <a:spcPct val="90000"/>
              </a:lnSpc>
              <a:spcBef>
                <a:spcPts val="1000"/>
              </a:spcBef>
              <a:spcAft>
                <a:spcPts val="0"/>
              </a:spcAft>
              <a:buSzPts val="1800"/>
              <a:buChar char="•"/>
            </a:pPr>
            <a:r>
              <a:rPr lang="en-US"/>
              <a:t>Future Work to reduce limitations</a:t>
            </a:r>
            <a:endParaRPr/>
          </a:p>
          <a:p>
            <a:pPr indent="-228600" lvl="1" marL="685800" rtl="0" algn="l">
              <a:lnSpc>
                <a:spcPct val="90000"/>
              </a:lnSpc>
              <a:spcBef>
                <a:spcPts val="1000"/>
              </a:spcBef>
              <a:spcAft>
                <a:spcPts val="0"/>
              </a:spcAft>
              <a:buSzPts val="1800"/>
              <a:buChar char="•"/>
            </a:pPr>
            <a:r>
              <a:rPr lang="en-US" sz="1800"/>
              <a:t>Gaining management buy-in.</a:t>
            </a:r>
            <a:endParaRPr sz="1800"/>
          </a:p>
          <a:p>
            <a:pPr indent="-228600" lvl="1" marL="685800" rtl="0" algn="l">
              <a:lnSpc>
                <a:spcPct val="90000"/>
              </a:lnSpc>
              <a:spcBef>
                <a:spcPts val="1000"/>
              </a:spcBef>
              <a:spcAft>
                <a:spcPts val="0"/>
              </a:spcAft>
              <a:buSzPts val="1800"/>
              <a:buChar char="•"/>
            </a:pPr>
            <a:r>
              <a:rPr lang="en-US" sz="1800"/>
              <a:t>Expanding course content.</a:t>
            </a:r>
            <a:endParaRPr sz="1800"/>
          </a:p>
          <a:p>
            <a:pPr indent="-228600" lvl="1" marL="685800" rtl="0" algn="l">
              <a:lnSpc>
                <a:spcPct val="90000"/>
              </a:lnSpc>
              <a:spcBef>
                <a:spcPts val="1000"/>
              </a:spcBef>
              <a:spcAft>
                <a:spcPts val="0"/>
              </a:spcAft>
              <a:buSzPts val="1800"/>
              <a:buChar char="•"/>
            </a:pPr>
            <a:r>
              <a:rPr lang="en-US" sz="1800"/>
              <a:t>Rebuilding the survey.</a:t>
            </a:r>
            <a:endParaRPr sz="1800"/>
          </a:p>
        </p:txBody>
      </p:sp>
      <p:sp>
        <p:nvSpPr>
          <p:cNvPr id="213" name="Google Shape;213;g36953480c99_0_25"/>
          <p:cNvSpPr txBox="1"/>
          <p:nvPr>
            <p:ph type="title"/>
          </p:nvPr>
        </p:nvSpPr>
        <p:spPr>
          <a:xfrm>
            <a:off x="381000" y="200572"/>
            <a:ext cx="11430000" cy="101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A7934B"/>
              </a:buClr>
              <a:buSzPts val="3600"/>
              <a:buFont typeface="Roboto"/>
              <a:buNone/>
            </a:pPr>
            <a:r>
              <a:rPr lang="en-US"/>
              <a:t>Conclusion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5"/>
          <p:cNvSpPr txBox="1"/>
          <p:nvPr>
            <p:ph idx="1" type="body"/>
          </p:nvPr>
        </p:nvSpPr>
        <p:spPr>
          <a:xfrm>
            <a:off x="381000" y="1215485"/>
            <a:ext cx="11429999" cy="422565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US">
                <a:solidFill>
                  <a:schemeClr val="dk1"/>
                </a:solidFill>
              </a:rPr>
              <a:t>Work experience</a:t>
            </a:r>
            <a:endParaRPr>
              <a:solidFill>
                <a:schemeClr val="dk1"/>
              </a:solidFill>
            </a:endParaRPr>
          </a:p>
          <a:p>
            <a:pPr indent="-233172" lvl="0" marL="694944" rtl="0" algn="l">
              <a:lnSpc>
                <a:spcPct val="90000"/>
              </a:lnSpc>
              <a:spcBef>
                <a:spcPts val="1000"/>
              </a:spcBef>
              <a:spcAft>
                <a:spcPts val="0"/>
              </a:spcAft>
              <a:buClr>
                <a:schemeClr val="dk1"/>
              </a:buClr>
              <a:buSzPts val="1800"/>
              <a:buChar char="•"/>
            </a:pPr>
            <a:r>
              <a:rPr lang="en-US" sz="1800">
                <a:solidFill>
                  <a:schemeClr val="dk1"/>
                </a:solidFill>
              </a:rPr>
              <a:t>Penetration tested over 150 applications.</a:t>
            </a:r>
            <a:endParaRPr sz="1800">
              <a:solidFill>
                <a:schemeClr val="dk1"/>
              </a:solidFill>
            </a:endParaRPr>
          </a:p>
          <a:p>
            <a:pPr indent="-233172" lvl="1" marL="694944" rtl="0" algn="l">
              <a:lnSpc>
                <a:spcPct val="90000"/>
              </a:lnSpc>
              <a:spcBef>
                <a:spcPts val="1000"/>
              </a:spcBef>
              <a:spcAft>
                <a:spcPts val="0"/>
              </a:spcAft>
              <a:buClr>
                <a:schemeClr val="dk1"/>
              </a:buClr>
              <a:buSzPts val="1800"/>
              <a:buChar char="•"/>
            </a:pPr>
            <a:r>
              <a:rPr lang="en-US" sz="1800">
                <a:solidFill>
                  <a:schemeClr val="dk1"/>
                </a:solidFill>
              </a:rPr>
              <a:t>Explain reproduction methodologies.</a:t>
            </a:r>
            <a:endParaRPr sz="1800">
              <a:solidFill>
                <a:schemeClr val="dk1"/>
              </a:solidFill>
            </a:endParaRPr>
          </a:p>
          <a:p>
            <a:pPr indent="-233172" lvl="1" marL="694944" rtl="0" algn="l">
              <a:lnSpc>
                <a:spcPct val="90000"/>
              </a:lnSpc>
              <a:spcBef>
                <a:spcPts val="1000"/>
              </a:spcBef>
              <a:spcAft>
                <a:spcPts val="0"/>
              </a:spcAft>
              <a:buClr>
                <a:schemeClr val="dk1"/>
              </a:buClr>
              <a:buSzPts val="1800"/>
              <a:buChar char="•"/>
            </a:pPr>
            <a:r>
              <a:rPr lang="en-US" sz="1800">
                <a:solidFill>
                  <a:schemeClr val="dk1"/>
                </a:solidFill>
              </a:rPr>
              <a:t>Teach remediation guidance.</a:t>
            </a:r>
            <a:endParaRPr sz="1800">
              <a:solidFill>
                <a:schemeClr val="dk1"/>
              </a:solidFill>
            </a:endParaRPr>
          </a:p>
          <a:p>
            <a:pPr indent="-233172" lvl="1" marL="694944" rtl="0" algn="l">
              <a:lnSpc>
                <a:spcPct val="90000"/>
              </a:lnSpc>
              <a:spcBef>
                <a:spcPts val="1000"/>
              </a:spcBef>
              <a:spcAft>
                <a:spcPts val="0"/>
              </a:spcAft>
              <a:buClr>
                <a:schemeClr val="dk1"/>
              </a:buClr>
              <a:buSzPts val="1800"/>
              <a:buChar char="•"/>
            </a:pPr>
            <a:r>
              <a:rPr lang="en-US" sz="1800">
                <a:solidFill>
                  <a:schemeClr val="dk1"/>
                </a:solidFill>
              </a:rPr>
              <a:t>Point developers to pre-existing secure code.</a:t>
            </a:r>
            <a:endParaRPr sz="1800">
              <a:solidFill>
                <a:schemeClr val="dk1"/>
              </a:solidFill>
            </a:endParaRPr>
          </a:p>
          <a:p>
            <a:pPr indent="-233172" lvl="1" marL="694944" rtl="0" algn="l">
              <a:lnSpc>
                <a:spcPct val="90000"/>
              </a:lnSpc>
              <a:spcBef>
                <a:spcPts val="1000"/>
              </a:spcBef>
              <a:spcAft>
                <a:spcPts val="0"/>
              </a:spcAft>
              <a:buClr>
                <a:schemeClr val="dk1"/>
              </a:buClr>
              <a:buSzPts val="1800"/>
              <a:buChar char="•"/>
            </a:pPr>
            <a:r>
              <a:rPr lang="en-US" sz="1800">
                <a:solidFill>
                  <a:schemeClr val="dk1"/>
                </a:solidFill>
              </a:rPr>
              <a:t>4 years as a developer.</a:t>
            </a:r>
            <a:endParaRPr sz="1800">
              <a:solidFill>
                <a:schemeClr val="dk1"/>
              </a:solidFill>
            </a:endParaRPr>
          </a:p>
          <a:p>
            <a:pPr indent="-228600" lvl="0" marL="228600" rtl="0" algn="l">
              <a:lnSpc>
                <a:spcPct val="90000"/>
              </a:lnSpc>
              <a:spcBef>
                <a:spcPts val="1000"/>
              </a:spcBef>
              <a:spcAft>
                <a:spcPts val="0"/>
              </a:spcAft>
              <a:buClr>
                <a:schemeClr val="dk1"/>
              </a:buClr>
              <a:buSzPts val="2400"/>
              <a:buChar char="•"/>
            </a:pPr>
            <a:r>
              <a:rPr lang="en-US">
                <a:solidFill>
                  <a:schemeClr val="dk1"/>
                </a:solidFill>
              </a:rPr>
              <a:t>The research</a:t>
            </a:r>
            <a:endParaRPr>
              <a:solidFill>
                <a:schemeClr val="dk1"/>
              </a:solidFill>
            </a:endParaRPr>
          </a:p>
          <a:p>
            <a:pPr indent="-228600" lvl="1" marL="685800" rtl="0" algn="l">
              <a:lnSpc>
                <a:spcPct val="90000"/>
              </a:lnSpc>
              <a:spcBef>
                <a:spcPts val="1000"/>
              </a:spcBef>
              <a:spcAft>
                <a:spcPts val="0"/>
              </a:spcAft>
              <a:buClr>
                <a:schemeClr val="dk1"/>
              </a:buClr>
              <a:buSzPts val="1800"/>
              <a:buChar char="•"/>
            </a:pPr>
            <a:r>
              <a:rPr lang="en-US" sz="1800">
                <a:solidFill>
                  <a:schemeClr val="dk1"/>
                </a:solidFill>
              </a:rPr>
              <a:t>Developers do not see application security as a top priority.</a:t>
            </a:r>
            <a:r>
              <a:rPr baseline="30000" lang="en-US" sz="1800">
                <a:solidFill>
                  <a:schemeClr val="dk1"/>
                </a:solidFill>
              </a:rPr>
              <a:t>1</a:t>
            </a:r>
            <a:endParaRPr baseline="30000" sz="1800">
              <a:solidFill>
                <a:schemeClr val="dk1"/>
              </a:solidFill>
            </a:endParaRPr>
          </a:p>
          <a:p>
            <a:pPr indent="-228600" lvl="1" marL="685800" rtl="0" algn="l">
              <a:lnSpc>
                <a:spcPct val="90000"/>
              </a:lnSpc>
              <a:spcBef>
                <a:spcPts val="1000"/>
              </a:spcBef>
              <a:spcAft>
                <a:spcPts val="0"/>
              </a:spcAft>
              <a:buClr>
                <a:schemeClr val="dk1"/>
              </a:buClr>
              <a:buSzPts val="1800"/>
              <a:buChar char="•"/>
            </a:pPr>
            <a:r>
              <a:rPr lang="en-US" sz="1800">
                <a:solidFill>
                  <a:schemeClr val="dk1"/>
                </a:solidFill>
              </a:rPr>
              <a:t>Only 69% of critical vulnerabilities receive patches.</a:t>
            </a:r>
            <a:r>
              <a:rPr baseline="30000" lang="en-US" sz="1800">
                <a:solidFill>
                  <a:schemeClr val="dk1"/>
                </a:solidFill>
              </a:rPr>
              <a:t>2</a:t>
            </a:r>
            <a:endParaRPr baseline="30000" sz="1800">
              <a:solidFill>
                <a:schemeClr val="dk1"/>
              </a:solidFill>
            </a:endParaRPr>
          </a:p>
          <a:p>
            <a:pPr indent="-228600" lvl="1" marL="685800" rtl="0" algn="l">
              <a:lnSpc>
                <a:spcPct val="90000"/>
              </a:lnSpc>
              <a:spcBef>
                <a:spcPts val="1000"/>
              </a:spcBef>
              <a:spcAft>
                <a:spcPts val="0"/>
              </a:spcAft>
              <a:buClr>
                <a:schemeClr val="dk1"/>
              </a:buClr>
              <a:buSzPts val="1800"/>
              <a:buChar char="•"/>
            </a:pPr>
            <a:r>
              <a:rPr lang="en-US" sz="1800">
                <a:solidFill>
                  <a:schemeClr val="dk1"/>
                </a:solidFill>
              </a:rPr>
              <a:t>43% increase in CVEs reported in 2023 compared to 2021.</a:t>
            </a:r>
            <a:r>
              <a:rPr baseline="30000" lang="en-US" sz="1800">
                <a:solidFill>
                  <a:schemeClr val="dk1"/>
                </a:solidFill>
              </a:rPr>
              <a:t>3</a:t>
            </a:r>
            <a:endParaRPr sz="1800">
              <a:solidFill>
                <a:schemeClr val="dk1"/>
              </a:solidFill>
            </a:endParaRPr>
          </a:p>
          <a:p>
            <a:pPr indent="-228600" lvl="1" marL="685800" rtl="0" algn="l">
              <a:lnSpc>
                <a:spcPct val="90000"/>
              </a:lnSpc>
              <a:spcBef>
                <a:spcPts val="1000"/>
              </a:spcBef>
              <a:spcAft>
                <a:spcPts val="0"/>
              </a:spcAft>
              <a:buClr>
                <a:schemeClr val="dk1"/>
              </a:buClr>
              <a:buSzPts val="1800"/>
              <a:buChar char="•"/>
            </a:pPr>
            <a:r>
              <a:rPr lang="en-US" sz="1800">
                <a:solidFill>
                  <a:schemeClr val="dk1"/>
                </a:solidFill>
              </a:rPr>
              <a:t>AI code assistants are increasing the amount of insecure code in applications.</a:t>
            </a:r>
            <a:r>
              <a:rPr baseline="30000" lang="en-US" sz="1800">
                <a:solidFill>
                  <a:schemeClr val="dk1"/>
                </a:solidFill>
              </a:rPr>
              <a:t>9</a:t>
            </a:r>
            <a:endParaRPr baseline="30000" sz="1800">
              <a:solidFill>
                <a:schemeClr val="dk1"/>
              </a:solidFill>
            </a:endParaRPr>
          </a:p>
        </p:txBody>
      </p:sp>
      <p:sp>
        <p:nvSpPr>
          <p:cNvPr id="98" name="Google Shape;98;p5"/>
          <p:cNvSpPr txBox="1"/>
          <p:nvPr>
            <p:ph type="title"/>
          </p:nvPr>
        </p:nvSpPr>
        <p:spPr>
          <a:xfrm>
            <a:off x="381000" y="200722"/>
            <a:ext cx="11430000" cy="101476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A7934B"/>
              </a:buClr>
              <a:buSzPts val="3600"/>
              <a:buFont typeface="Roboto"/>
              <a:buNone/>
            </a:pPr>
            <a:r>
              <a:rPr lang="en-US"/>
              <a:t>Introduction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369860a539d_0_0"/>
          <p:cNvSpPr txBox="1"/>
          <p:nvPr>
            <p:ph idx="1" type="body"/>
          </p:nvPr>
        </p:nvSpPr>
        <p:spPr>
          <a:xfrm>
            <a:off x="381000" y="1215485"/>
            <a:ext cx="11430000" cy="4225800"/>
          </a:xfrm>
          <a:prstGeom prst="rect">
            <a:avLst/>
          </a:prstGeom>
          <a:noFill/>
          <a:ln>
            <a:noFill/>
          </a:ln>
        </p:spPr>
        <p:txBody>
          <a:bodyPr anchorCtr="0" anchor="t" bIns="45700" lIns="91425" spcFirstLastPara="1" rIns="91425" wrap="square" tIns="45700">
            <a:noAutofit/>
          </a:bodyPr>
          <a:lstStyle/>
          <a:p>
            <a:pPr indent="-228600" lvl="0" marL="228600" rtl="0" algn="l">
              <a:lnSpc>
                <a:spcPct val="110000"/>
              </a:lnSpc>
              <a:spcBef>
                <a:spcPts val="0"/>
              </a:spcBef>
              <a:spcAft>
                <a:spcPts val="0"/>
              </a:spcAft>
              <a:buClr>
                <a:schemeClr val="dk1"/>
              </a:buClr>
              <a:buSzPts val="1800"/>
              <a:buFont typeface="Roboto"/>
              <a:buAutoNum type="arabicPeriod"/>
            </a:pPr>
            <a:r>
              <a:rPr i="1" lang="en-US" sz="1800">
                <a:solidFill>
                  <a:schemeClr val="dk1"/>
                </a:solidFill>
              </a:rPr>
              <a:t>Secure code warrior survey finds 86% of developers do not view application security as a top priority. </a:t>
            </a:r>
            <a:r>
              <a:rPr lang="en-US" sz="1800">
                <a:solidFill>
                  <a:schemeClr val="dk1"/>
                </a:solidFill>
              </a:rPr>
              <a:t>Secure Code Warrior. (Apr 05, 2022). </a:t>
            </a:r>
            <a:endParaRPr sz="1800">
              <a:solidFill>
                <a:schemeClr val="dk1"/>
              </a:solidFill>
            </a:endParaRPr>
          </a:p>
          <a:p>
            <a:pPr indent="-228600" lvl="0" marL="228600" rtl="0" algn="l">
              <a:lnSpc>
                <a:spcPct val="110000"/>
              </a:lnSpc>
              <a:spcBef>
                <a:spcPts val="0"/>
              </a:spcBef>
              <a:spcAft>
                <a:spcPts val="0"/>
              </a:spcAft>
              <a:buClr>
                <a:schemeClr val="dk1"/>
              </a:buClr>
              <a:buSzPts val="1800"/>
              <a:buFont typeface="Roboto"/>
              <a:buAutoNum type="arabicPeriod"/>
            </a:pPr>
            <a:r>
              <a:rPr lang="en-US" sz="1800">
                <a:solidFill>
                  <a:schemeClr val="dk1"/>
                </a:solidFill>
              </a:rPr>
              <a:t>Lamar, J. (2025, April 14). </a:t>
            </a:r>
            <a:r>
              <a:rPr i="1" lang="en-US" sz="1800">
                <a:solidFill>
                  <a:schemeClr val="dk1"/>
                </a:solidFill>
              </a:rPr>
              <a:t>Key takeaways from the State of Pentesting Report 2025</a:t>
            </a:r>
            <a:r>
              <a:rPr lang="en-US" sz="1800">
                <a:solidFill>
                  <a:schemeClr val="dk1"/>
                </a:solidFill>
              </a:rPr>
              <a:t>. Cobalt. https://www.cobalt.io/blog/key-takeaways-state-of-pentesting-report-2025 </a:t>
            </a:r>
            <a:endParaRPr sz="1800">
              <a:solidFill>
                <a:schemeClr val="dk1"/>
              </a:solidFill>
            </a:endParaRPr>
          </a:p>
          <a:p>
            <a:pPr indent="-228600" lvl="0" marL="228600" rtl="0" algn="l">
              <a:lnSpc>
                <a:spcPct val="110000"/>
              </a:lnSpc>
              <a:spcBef>
                <a:spcPts val="0"/>
              </a:spcBef>
              <a:spcAft>
                <a:spcPts val="0"/>
              </a:spcAft>
              <a:buClr>
                <a:schemeClr val="dk1"/>
              </a:buClr>
              <a:buSzPts val="1800"/>
              <a:buFont typeface="Roboto"/>
              <a:buAutoNum type="arabicPeriod"/>
            </a:pPr>
            <a:r>
              <a:rPr lang="en-US" sz="1800">
                <a:solidFill>
                  <a:schemeClr val="dk1"/>
                </a:solidFill>
              </a:rPr>
              <a:t>Armstrong, K., Williams, K., Landfield, K., &amp; Lawler, S. (2024, October). </a:t>
            </a:r>
            <a:r>
              <a:rPr i="1" lang="en-US" sz="1800">
                <a:solidFill>
                  <a:schemeClr val="dk1"/>
                </a:solidFill>
              </a:rPr>
              <a:t>25th Anniversary Report</a:t>
            </a:r>
            <a:r>
              <a:rPr lang="en-US" sz="1800">
                <a:solidFill>
                  <a:schemeClr val="dk1"/>
                </a:solidFill>
              </a:rPr>
              <a:t>. CVE. https://www.cve.org/Resources/Media/Cve25YearsAnniversaryReport.pdf </a:t>
            </a:r>
            <a:endParaRPr sz="1800">
              <a:solidFill>
                <a:schemeClr val="dk1"/>
              </a:solidFill>
            </a:endParaRPr>
          </a:p>
          <a:p>
            <a:pPr indent="-228600" lvl="0" marL="228600" rtl="0" algn="l">
              <a:lnSpc>
                <a:spcPct val="110000"/>
              </a:lnSpc>
              <a:spcBef>
                <a:spcPts val="0"/>
              </a:spcBef>
              <a:spcAft>
                <a:spcPts val="0"/>
              </a:spcAft>
              <a:buClr>
                <a:schemeClr val="dk1"/>
              </a:buClr>
              <a:buSzPts val="1800"/>
              <a:buFont typeface="Roboto"/>
              <a:buAutoNum type="arabicPeriod"/>
            </a:pPr>
            <a:r>
              <a:rPr lang="en-US" sz="1800">
                <a:solidFill>
                  <a:schemeClr val="dk1"/>
                </a:solidFill>
              </a:rPr>
              <a:t>Palatty, N. J. (2025, February 5). </a:t>
            </a:r>
            <a:r>
              <a:rPr i="1" lang="en-US" sz="1800">
                <a:solidFill>
                  <a:schemeClr val="dk1"/>
                </a:solidFill>
              </a:rPr>
              <a:t>83 penetration testing statistics: Key facts and figures</a:t>
            </a:r>
            <a:r>
              <a:rPr lang="en-US" sz="1800">
                <a:solidFill>
                  <a:schemeClr val="dk1"/>
                </a:solidFill>
              </a:rPr>
              <a:t>. Astra Security. https://www.getastra.com/blog/security-audit/penetration-testing-statistics/ </a:t>
            </a:r>
            <a:endParaRPr sz="1800">
              <a:solidFill>
                <a:schemeClr val="dk1"/>
              </a:solidFill>
            </a:endParaRPr>
          </a:p>
          <a:p>
            <a:pPr indent="-228600" lvl="0" marL="228600" rtl="0" algn="l">
              <a:lnSpc>
                <a:spcPct val="110000"/>
              </a:lnSpc>
              <a:spcBef>
                <a:spcPts val="0"/>
              </a:spcBef>
              <a:spcAft>
                <a:spcPts val="0"/>
              </a:spcAft>
              <a:buClr>
                <a:schemeClr val="dk1"/>
              </a:buClr>
              <a:buSzPts val="1800"/>
              <a:buFont typeface="Roboto"/>
              <a:buAutoNum type="arabicPeriod"/>
            </a:pPr>
            <a:r>
              <a:rPr i="1" lang="en-US" sz="1800">
                <a:solidFill>
                  <a:schemeClr val="dk1"/>
                </a:solidFill>
              </a:rPr>
              <a:t>How secure coding training can save your budget</a:t>
            </a:r>
            <a:r>
              <a:rPr lang="en-US" sz="1800">
                <a:solidFill>
                  <a:schemeClr val="dk1"/>
                </a:solidFill>
              </a:rPr>
              <a:t>. Security Journey. (2024, May 1). https://www.securityjourney.com/post/how-secure-coding-training-can-save-your-budget </a:t>
            </a:r>
            <a:endParaRPr sz="1800">
              <a:solidFill>
                <a:schemeClr val="dk1"/>
              </a:solidFill>
            </a:endParaRPr>
          </a:p>
          <a:p>
            <a:pPr indent="-228600" lvl="0" marL="228600" rtl="0" algn="l">
              <a:lnSpc>
                <a:spcPct val="110000"/>
              </a:lnSpc>
              <a:spcBef>
                <a:spcPts val="0"/>
              </a:spcBef>
              <a:spcAft>
                <a:spcPts val="0"/>
              </a:spcAft>
              <a:buClr>
                <a:schemeClr val="dk1"/>
              </a:buClr>
              <a:buSzPts val="1800"/>
              <a:buFont typeface="Roboto"/>
              <a:buAutoNum type="arabicPeriod"/>
            </a:pPr>
            <a:r>
              <a:rPr lang="en-US" sz="1800">
                <a:solidFill>
                  <a:schemeClr val="dk1"/>
                </a:solidFill>
              </a:rPr>
              <a:t>Robinson, C., &amp; Russo, D. (2024, June). Secure Software Development Education 2024 Survey. https://www.linuxfoundation.org/hubfs/LF%20Research/Secure_Software_Development_Education_2024_Survey.pdf?hsLang=en </a:t>
            </a:r>
            <a:endParaRPr sz="1800">
              <a:solidFill>
                <a:schemeClr val="dk1"/>
              </a:solidFill>
            </a:endParaRPr>
          </a:p>
          <a:p>
            <a:pPr indent="-228600" lvl="0" marL="228600" rtl="0" algn="l">
              <a:lnSpc>
                <a:spcPct val="110000"/>
              </a:lnSpc>
              <a:spcBef>
                <a:spcPts val="0"/>
              </a:spcBef>
              <a:spcAft>
                <a:spcPts val="0"/>
              </a:spcAft>
              <a:buClr>
                <a:schemeClr val="dk1"/>
              </a:buClr>
              <a:buSzPts val="1800"/>
              <a:buFont typeface="Roboto"/>
              <a:buAutoNum type="arabicPeriod"/>
            </a:pPr>
            <a:r>
              <a:rPr lang="en-US" sz="1800">
                <a:solidFill>
                  <a:schemeClr val="dk1"/>
                </a:solidFill>
              </a:rPr>
              <a:t>Rajapakse, R. N., Zahedi, M., &amp; Babar, M. A. (2021, July 19). </a:t>
            </a:r>
            <a:r>
              <a:rPr i="1" lang="en-US" sz="1800">
                <a:solidFill>
                  <a:schemeClr val="dk1"/>
                </a:solidFill>
              </a:rPr>
              <a:t>An Empirical Analysis of Practitioners’ Perspectives on Security Tool Integration into DevOps</a:t>
            </a:r>
            <a:r>
              <a:rPr lang="en-US" sz="1800">
                <a:solidFill>
                  <a:schemeClr val="dk1"/>
                </a:solidFill>
              </a:rPr>
              <a:t>. arxiv - Cornell University. </a:t>
            </a:r>
            <a:r>
              <a:rPr lang="en-US" sz="1800" u="sng">
                <a:solidFill>
                  <a:schemeClr val="dk1"/>
                </a:solidFill>
                <a:hlinkClick r:id="rId3">
                  <a:extLst>
                    <a:ext uri="{A12FA001-AC4F-418D-AE19-62706E023703}">
                      <ahyp:hlinkClr val="tx"/>
                    </a:ext>
                  </a:extLst>
                </a:hlinkClick>
              </a:rPr>
              <a:t>https://arxiv.org/pdf/2107.02096</a:t>
            </a:r>
            <a:endParaRPr sz="1800">
              <a:solidFill>
                <a:schemeClr val="dk1"/>
              </a:solidFill>
            </a:endParaRPr>
          </a:p>
        </p:txBody>
      </p:sp>
      <p:sp>
        <p:nvSpPr>
          <p:cNvPr id="219" name="Google Shape;219;g369860a539d_0_0"/>
          <p:cNvSpPr txBox="1"/>
          <p:nvPr>
            <p:ph type="title"/>
          </p:nvPr>
        </p:nvSpPr>
        <p:spPr>
          <a:xfrm>
            <a:off x="381000" y="200722"/>
            <a:ext cx="11430000" cy="101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A7934B"/>
              </a:buClr>
              <a:buSzPts val="3600"/>
              <a:buFont typeface="Roboto"/>
              <a:buNone/>
            </a:pPr>
            <a:r>
              <a:rPr lang="en-US">
                <a:extLst>
                  <a:ext uri="http://customooxmlschemas.google.com/">
                    <go:slidesCustomData xmlns:go="http://customooxmlschemas.google.com/" textRoundtripDataId="1"/>
                  </a:ext>
                </a:extLst>
              </a:rPr>
              <a:t>Citations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g36c3485c32a_0_0"/>
          <p:cNvSpPr txBox="1"/>
          <p:nvPr>
            <p:ph idx="1" type="body"/>
          </p:nvPr>
        </p:nvSpPr>
        <p:spPr>
          <a:xfrm>
            <a:off x="381000" y="1215485"/>
            <a:ext cx="11430000" cy="4225800"/>
          </a:xfrm>
          <a:prstGeom prst="rect">
            <a:avLst/>
          </a:prstGeom>
          <a:noFill/>
          <a:ln>
            <a:noFill/>
          </a:ln>
        </p:spPr>
        <p:txBody>
          <a:bodyPr anchorCtr="0" anchor="t" bIns="45700" lIns="91425" spcFirstLastPara="1" rIns="91425" wrap="square" tIns="45700">
            <a:noAutofit/>
          </a:bodyPr>
          <a:lstStyle/>
          <a:p>
            <a:pPr indent="-226822" lvl="0" marL="237743" rtl="0" algn="l">
              <a:lnSpc>
                <a:spcPct val="110000"/>
              </a:lnSpc>
              <a:spcBef>
                <a:spcPts val="0"/>
              </a:spcBef>
              <a:spcAft>
                <a:spcPts val="0"/>
              </a:spcAft>
              <a:buClr>
                <a:schemeClr val="dk1"/>
              </a:buClr>
              <a:buSzPts val="1700"/>
              <a:buAutoNum type="arabicPeriod" startAt="8"/>
            </a:pPr>
            <a:r>
              <a:rPr lang="en-US" sz="1700">
                <a:solidFill>
                  <a:schemeClr val="dk1"/>
                </a:solidFill>
              </a:rPr>
              <a:t>OWASP Web Application Penetration Checklist. OWASP. (n.d.). </a:t>
            </a:r>
            <a:r>
              <a:rPr lang="en-US" sz="1700" u="sng">
                <a:solidFill>
                  <a:schemeClr val="dk1"/>
                </a:solidFill>
                <a:hlinkClick r:id="rId3">
                  <a:extLst>
                    <a:ext uri="{A12FA001-AC4F-418D-AE19-62706E023703}">
                      <ahyp:hlinkClr val="tx"/>
                    </a:ext>
                  </a:extLst>
                </a:hlinkClick>
              </a:rPr>
              <a:t>https://owasp.org/www-project-web-security-testing-guide/assets/archive/OWASP_Web_Application_Penetration_Checklist_v1_1.pdf</a:t>
            </a:r>
            <a:endParaRPr sz="1700">
              <a:solidFill>
                <a:schemeClr val="dk1"/>
              </a:solidFill>
            </a:endParaRPr>
          </a:p>
          <a:p>
            <a:pPr indent="-226822" lvl="0" marL="237743" rtl="0" algn="l">
              <a:lnSpc>
                <a:spcPct val="110000"/>
              </a:lnSpc>
              <a:spcBef>
                <a:spcPts val="0"/>
              </a:spcBef>
              <a:spcAft>
                <a:spcPts val="0"/>
              </a:spcAft>
              <a:buClr>
                <a:schemeClr val="dk1"/>
              </a:buClr>
              <a:buSzPts val="1700"/>
              <a:buAutoNum type="arabicPeriod" startAt="8"/>
            </a:pPr>
            <a:r>
              <a:rPr lang="en-US" sz="1700">
                <a:solidFill>
                  <a:schemeClr val="dk1"/>
                </a:solidFill>
              </a:rPr>
              <a:t>Perry, N., Srivastava, M., Kumar, D., &amp; Boneh, D. (2023, December 18). </a:t>
            </a:r>
            <a:r>
              <a:rPr i="1" lang="en-US" sz="1700">
                <a:solidFill>
                  <a:schemeClr val="dk1"/>
                </a:solidFill>
              </a:rPr>
              <a:t>Do users write more insecure code with ai assistants?</a:t>
            </a:r>
            <a:r>
              <a:rPr lang="en-US" sz="1700">
                <a:solidFill>
                  <a:schemeClr val="dk1"/>
                </a:solidFill>
              </a:rPr>
              <a:t>. arXiv.org. https://arxiv.org/abs/2211.03622 </a:t>
            </a:r>
            <a:endParaRPr sz="1700">
              <a:solidFill>
                <a:schemeClr val="dk1"/>
              </a:solidFill>
            </a:endParaRPr>
          </a:p>
          <a:p>
            <a:pPr indent="-226822" lvl="0" marL="237743" rtl="0" algn="l">
              <a:lnSpc>
                <a:spcPct val="110000"/>
              </a:lnSpc>
              <a:spcBef>
                <a:spcPts val="0"/>
              </a:spcBef>
              <a:spcAft>
                <a:spcPts val="0"/>
              </a:spcAft>
              <a:buClr>
                <a:schemeClr val="dk1"/>
              </a:buClr>
              <a:buSzPts val="1700"/>
              <a:buAutoNum type="arabicPeriod" startAt="8"/>
            </a:pPr>
            <a:r>
              <a:rPr lang="en-US" sz="1700">
                <a:solidFill>
                  <a:schemeClr val="dk1"/>
                </a:solidFill>
              </a:rPr>
              <a:t>Steele, Z. (2025, July). Web Application Penetration Testing Crash Course For Developers. GitHub. </a:t>
            </a:r>
            <a:r>
              <a:rPr lang="en-US" sz="1700" u="sng">
                <a:solidFill>
                  <a:schemeClr val="dk1"/>
                </a:solidFill>
                <a:hlinkClick r:id="rId4">
                  <a:extLst>
                    <a:ext uri="{A12FA001-AC4F-418D-AE19-62706E023703}">
                      <ahyp:hlinkClr val="tx"/>
                    </a:ext>
                  </a:extLst>
                </a:hlinkClick>
              </a:rPr>
              <a:t>https://github.com/SchoolProjZS2025/SteeleCapstone2025</a:t>
            </a:r>
            <a:endParaRPr sz="1700">
              <a:solidFill>
                <a:schemeClr val="dk1"/>
              </a:solidFill>
            </a:endParaRPr>
          </a:p>
          <a:p>
            <a:pPr indent="-226822" lvl="0" marL="237743" rtl="0" algn="l">
              <a:lnSpc>
                <a:spcPct val="110000"/>
              </a:lnSpc>
              <a:spcBef>
                <a:spcPts val="0"/>
              </a:spcBef>
              <a:spcAft>
                <a:spcPts val="0"/>
              </a:spcAft>
              <a:buClr>
                <a:schemeClr val="dk1"/>
              </a:buClr>
              <a:buSzPts val="1700"/>
              <a:buAutoNum type="arabicPeriod" startAt="8"/>
            </a:pPr>
            <a:r>
              <a:rPr lang="en-US" sz="1700">
                <a:solidFill>
                  <a:schemeClr val="dk1"/>
                </a:solidFill>
              </a:rPr>
              <a:t>Pacheco, P. (2020, September 3). </a:t>
            </a:r>
            <a:r>
              <a:rPr i="1" lang="en-US" sz="1700">
                <a:solidFill>
                  <a:schemeClr val="dk1"/>
                </a:solidFill>
              </a:rPr>
              <a:t>Content security policy limits dangerous activity... so why isn’t everyone doing it?</a:t>
            </a:r>
            <a:r>
              <a:rPr lang="en-US" sz="1700">
                <a:solidFill>
                  <a:schemeClr val="dk1"/>
                </a:solidFill>
              </a:rPr>
              <a:t> Bitsight. </a:t>
            </a:r>
            <a:r>
              <a:rPr lang="en-US" sz="1700" u="sng">
                <a:solidFill>
                  <a:schemeClr val="dk1"/>
                </a:solidFill>
                <a:hlinkClick r:id="rId5">
                  <a:extLst>
                    <a:ext uri="{A12FA001-AC4F-418D-AE19-62706E023703}">
                      <ahyp:hlinkClr val="tx"/>
                    </a:ext>
                  </a:extLst>
                </a:hlinkClick>
              </a:rPr>
              <a:t>https://www.bitsight.com/blog/content-security-policy-limits-dangerous-activity-so-why-isnt-everyone-doing-it</a:t>
            </a:r>
            <a:endParaRPr sz="1700">
              <a:solidFill>
                <a:schemeClr val="dk1"/>
              </a:solidFill>
            </a:endParaRPr>
          </a:p>
          <a:p>
            <a:pPr indent="-226822" lvl="0" marL="237743" rtl="0" algn="l">
              <a:lnSpc>
                <a:spcPct val="110000"/>
              </a:lnSpc>
              <a:spcBef>
                <a:spcPts val="0"/>
              </a:spcBef>
              <a:spcAft>
                <a:spcPts val="0"/>
              </a:spcAft>
              <a:buClr>
                <a:schemeClr val="dk1"/>
              </a:buClr>
              <a:buSzPts val="1700"/>
              <a:buAutoNum type="arabicPeriod" startAt="8"/>
            </a:pPr>
            <a:r>
              <a:rPr lang="en-US" sz="1700">
                <a:solidFill>
                  <a:schemeClr val="dk1"/>
                </a:solidFill>
              </a:rPr>
              <a:t>Freeman, C. (2023, November 14). </a:t>
            </a:r>
            <a:r>
              <a:rPr i="1" lang="en-US" sz="1700">
                <a:solidFill>
                  <a:schemeClr val="dk1"/>
                </a:solidFill>
              </a:rPr>
              <a:t>Understanding XSS: Why cross-site scripting still matters: Black duck blog</a:t>
            </a:r>
            <a:r>
              <a:rPr lang="en-US" sz="1700">
                <a:solidFill>
                  <a:schemeClr val="dk1"/>
                </a:solidFill>
              </a:rPr>
              <a:t>. Understanding XSS: Why Cross-Site Scripting Still Matters | Black Duck Blog. https://www.blackduck.com/blog/why-cross-site-scripting-still-matters.html </a:t>
            </a:r>
            <a:endParaRPr sz="1700">
              <a:solidFill>
                <a:schemeClr val="dk1"/>
              </a:solidFill>
            </a:endParaRPr>
          </a:p>
          <a:p>
            <a:pPr indent="-226822" lvl="0" marL="237743" rtl="0" algn="l">
              <a:lnSpc>
                <a:spcPct val="110000"/>
              </a:lnSpc>
              <a:spcBef>
                <a:spcPts val="0"/>
              </a:spcBef>
              <a:spcAft>
                <a:spcPts val="0"/>
              </a:spcAft>
              <a:buClr>
                <a:schemeClr val="dk1"/>
              </a:buClr>
              <a:buSzPts val="1700"/>
              <a:buAutoNum type="arabicPeriod" startAt="8"/>
            </a:pPr>
            <a:r>
              <a:rPr i="1" lang="en-US" sz="1700">
                <a:solidFill>
                  <a:schemeClr val="dk1"/>
                </a:solidFill>
              </a:rPr>
              <a:t>DB-Engines ranking</a:t>
            </a:r>
            <a:r>
              <a:rPr lang="en-US" sz="1700">
                <a:solidFill>
                  <a:schemeClr val="dk1"/>
                </a:solidFill>
              </a:rPr>
              <a:t>. DB-Engines. (2025, June). https://db-engines.com/en/ranking </a:t>
            </a:r>
            <a:endParaRPr sz="1700">
              <a:solidFill>
                <a:schemeClr val="dk1"/>
              </a:solidFill>
            </a:endParaRPr>
          </a:p>
          <a:p>
            <a:pPr indent="-226822" lvl="0" marL="237743" rtl="0" algn="l">
              <a:lnSpc>
                <a:spcPct val="110000"/>
              </a:lnSpc>
              <a:spcBef>
                <a:spcPts val="0"/>
              </a:spcBef>
              <a:spcAft>
                <a:spcPts val="0"/>
              </a:spcAft>
              <a:buClr>
                <a:schemeClr val="dk1"/>
              </a:buClr>
              <a:buSzPts val="1700"/>
              <a:buAutoNum type="arabicPeriod" startAt="8"/>
            </a:pPr>
            <a:r>
              <a:rPr lang="en-US" sz="1700">
                <a:solidFill>
                  <a:schemeClr val="dk1"/>
                </a:solidFill>
              </a:rPr>
              <a:t>Survey bias types that researchers need to know about. Qualtrics.(n.d). </a:t>
            </a:r>
            <a:r>
              <a:rPr lang="en-US" sz="1700" u="sng">
                <a:solidFill>
                  <a:schemeClr val="dk1"/>
                </a:solidFill>
                <a:hlinkClick r:id="rId6">
                  <a:extLst>
                    <a:ext uri="{A12FA001-AC4F-418D-AE19-62706E023703}">
                      <ahyp:hlinkClr val="tx"/>
                    </a:ext>
                  </a:extLst>
                </a:hlinkClick>
              </a:rPr>
              <a:t>https://www.qualtrics.com/experience-management/research/survey-bias/</a:t>
            </a:r>
            <a:endParaRPr sz="1700">
              <a:solidFill>
                <a:schemeClr val="dk1"/>
              </a:solidFill>
            </a:endParaRPr>
          </a:p>
          <a:p>
            <a:pPr indent="-226822" lvl="0" marL="237743" rtl="0" algn="l">
              <a:lnSpc>
                <a:spcPct val="110000"/>
              </a:lnSpc>
              <a:spcBef>
                <a:spcPts val="0"/>
              </a:spcBef>
              <a:spcAft>
                <a:spcPts val="0"/>
              </a:spcAft>
              <a:buClr>
                <a:schemeClr val="dk1"/>
              </a:buClr>
              <a:buSzPts val="1700"/>
              <a:buAutoNum type="arabicPeriod" startAt="8"/>
            </a:pPr>
            <a:r>
              <a:rPr lang="en-US" sz="1700">
                <a:solidFill>
                  <a:schemeClr val="dk1"/>
                </a:solidFill>
              </a:rPr>
              <a:t>Murley, P., Ma, Z., &amp; Mason, J. (2021, April 23). </a:t>
            </a:r>
            <a:r>
              <a:rPr i="1" lang="en-US" sz="1700">
                <a:solidFill>
                  <a:schemeClr val="dk1"/>
                </a:solidFill>
              </a:rPr>
              <a:t>WebSocket Adoption and the Landscape of the Real-Time Web</a:t>
            </a:r>
            <a:r>
              <a:rPr lang="en-US" sz="1700">
                <a:solidFill>
                  <a:schemeClr val="dk1"/>
                </a:solidFill>
              </a:rPr>
              <a:t>. Georgia Tech. https://faculty.cc.gatech.edu/~mbailey/publications/www21_websocket.pdf </a:t>
            </a:r>
            <a:endParaRPr sz="1700">
              <a:solidFill>
                <a:schemeClr val="dk1"/>
              </a:solidFill>
            </a:endParaRPr>
          </a:p>
          <a:p>
            <a:pPr indent="0" lvl="0" marL="0" rtl="0" algn="l">
              <a:lnSpc>
                <a:spcPct val="115000"/>
              </a:lnSpc>
              <a:spcBef>
                <a:spcPts val="0"/>
              </a:spcBef>
              <a:spcAft>
                <a:spcPts val="0"/>
              </a:spcAft>
              <a:buNone/>
            </a:pPr>
            <a:r>
              <a:t/>
            </a:r>
            <a:endParaRPr i="1" sz="1700">
              <a:solidFill>
                <a:schemeClr val="dk1"/>
              </a:solidFill>
            </a:endParaRPr>
          </a:p>
        </p:txBody>
      </p:sp>
      <p:sp>
        <p:nvSpPr>
          <p:cNvPr id="225" name="Google Shape;225;g36c3485c32a_0_0"/>
          <p:cNvSpPr txBox="1"/>
          <p:nvPr>
            <p:ph type="title"/>
          </p:nvPr>
        </p:nvSpPr>
        <p:spPr>
          <a:xfrm>
            <a:off x="381000" y="200572"/>
            <a:ext cx="11430000" cy="101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A7934B"/>
              </a:buClr>
              <a:buSzPts val="3600"/>
              <a:buFont typeface="Roboto"/>
              <a:buNone/>
            </a:pPr>
            <a:r>
              <a:rPr lang="en-US">
                <a:extLst>
                  <a:ext uri="http://customooxmlschemas.google.com/">
                    <go:slidesCustomData xmlns:go="http://customooxmlschemas.google.com/" textRoundtripDataId="2"/>
                  </a:ext>
                </a:extLst>
              </a:rPr>
              <a:t>Citations</a:t>
            </a:r>
            <a:r>
              <a:rPr lang="en-US"/>
              <a:t> Cont.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g36c3485c32a_0_5"/>
          <p:cNvSpPr txBox="1"/>
          <p:nvPr>
            <p:ph idx="1" type="body"/>
          </p:nvPr>
        </p:nvSpPr>
        <p:spPr>
          <a:xfrm>
            <a:off x="381000" y="1215485"/>
            <a:ext cx="11430000" cy="4225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a:solidFill>
                  <a:schemeClr val="dk1"/>
                </a:solidFill>
              </a:rPr>
              <a:t>Web application vulnerabilities continue to rise each year due to the gap in training courses </a:t>
            </a:r>
            <a:r>
              <a:rPr lang="en-US">
                <a:solidFill>
                  <a:schemeClr val="dk1"/>
                </a:solidFill>
              </a:rPr>
              <a:t>and tooling options available to developers.</a:t>
            </a:r>
            <a:endParaRPr>
              <a:solidFill>
                <a:schemeClr val="dk1"/>
              </a:solidFill>
            </a:endParaRPr>
          </a:p>
          <a:p>
            <a:pPr indent="-225552" lvl="0" marL="228600" rtl="0" algn="l">
              <a:lnSpc>
                <a:spcPct val="90000"/>
              </a:lnSpc>
              <a:spcBef>
                <a:spcPts val="1000"/>
              </a:spcBef>
              <a:spcAft>
                <a:spcPts val="0"/>
              </a:spcAft>
              <a:buClr>
                <a:schemeClr val="dk1"/>
              </a:buClr>
              <a:buSzPts val="2400"/>
              <a:buChar char="•"/>
            </a:pPr>
            <a:r>
              <a:rPr lang="en-US">
                <a:solidFill>
                  <a:schemeClr val="dk1"/>
                </a:solidFill>
              </a:rPr>
              <a:t>Courses are often too high level, or require massive time commitments.</a:t>
            </a:r>
            <a:endParaRPr>
              <a:solidFill>
                <a:schemeClr val="dk1"/>
              </a:solidFill>
            </a:endParaRPr>
          </a:p>
          <a:p>
            <a:pPr indent="-233172" lvl="1" marL="694944" rtl="0" algn="l">
              <a:lnSpc>
                <a:spcPct val="90000"/>
              </a:lnSpc>
              <a:spcBef>
                <a:spcPts val="1000"/>
              </a:spcBef>
              <a:spcAft>
                <a:spcPts val="0"/>
              </a:spcAft>
              <a:buClr>
                <a:schemeClr val="dk1"/>
              </a:buClr>
              <a:buSzPts val="1800"/>
              <a:buChar char="•"/>
            </a:pPr>
            <a:r>
              <a:rPr lang="en-US" sz="1800">
                <a:solidFill>
                  <a:schemeClr val="dk1"/>
                </a:solidFill>
              </a:rPr>
              <a:t>68% of developers only do secure code training because of a compliance need or recent exploit.</a:t>
            </a:r>
            <a:r>
              <a:rPr baseline="30000" lang="en-US" sz="1800">
                <a:solidFill>
                  <a:schemeClr val="dk1"/>
                </a:solidFill>
              </a:rPr>
              <a:t>5</a:t>
            </a:r>
            <a:endParaRPr baseline="30000" sz="1800">
              <a:solidFill>
                <a:schemeClr val="dk1"/>
              </a:solidFill>
            </a:endParaRPr>
          </a:p>
          <a:p>
            <a:pPr indent="-233172" lvl="1" marL="694944" rtl="0" algn="l">
              <a:lnSpc>
                <a:spcPct val="90000"/>
              </a:lnSpc>
              <a:spcBef>
                <a:spcPts val="1000"/>
              </a:spcBef>
              <a:spcAft>
                <a:spcPts val="0"/>
              </a:spcAft>
              <a:buClr>
                <a:schemeClr val="dk1"/>
              </a:buClr>
              <a:buSzPts val="1800"/>
              <a:buChar char="•"/>
            </a:pPr>
            <a:r>
              <a:rPr lang="en-US" sz="1800">
                <a:solidFill>
                  <a:schemeClr val="dk1"/>
                </a:solidFill>
              </a:rPr>
              <a:t>88% of respondents were not aware of a good course or cited time constraints as their primary reason for not taking secure coding courses.</a:t>
            </a:r>
            <a:r>
              <a:rPr baseline="30000" lang="en-US" sz="1800">
                <a:solidFill>
                  <a:schemeClr val="dk1"/>
                </a:solidFill>
              </a:rPr>
              <a:t>6</a:t>
            </a:r>
            <a:endParaRPr baseline="30000" sz="1800">
              <a:solidFill>
                <a:schemeClr val="dk1"/>
              </a:solidFill>
            </a:endParaRPr>
          </a:p>
          <a:p>
            <a:pPr indent="-187452" lvl="0" marL="228600" rtl="0" algn="l">
              <a:lnSpc>
                <a:spcPct val="90000"/>
              </a:lnSpc>
              <a:spcBef>
                <a:spcPts val="1000"/>
              </a:spcBef>
              <a:spcAft>
                <a:spcPts val="0"/>
              </a:spcAft>
              <a:buClr>
                <a:schemeClr val="dk1"/>
              </a:buClr>
              <a:buSzPts val="1800"/>
              <a:buChar char="●"/>
            </a:pPr>
            <a:r>
              <a:rPr lang="en-US">
                <a:solidFill>
                  <a:schemeClr val="dk1"/>
                </a:solidFill>
              </a:rPr>
              <a:t>Programmers cannot utilize penetration testing tools due to corporate policies and time constraints.</a:t>
            </a:r>
            <a:r>
              <a:rPr baseline="30000" lang="en-US">
                <a:solidFill>
                  <a:schemeClr val="dk1"/>
                </a:solidFill>
              </a:rPr>
              <a:t>7</a:t>
            </a:r>
            <a:endParaRPr baseline="30000">
              <a:solidFill>
                <a:schemeClr val="dk1"/>
              </a:solidFill>
            </a:endParaRPr>
          </a:p>
          <a:p>
            <a:pPr indent="-233172" lvl="0" marL="694944" rtl="0" algn="l">
              <a:lnSpc>
                <a:spcPct val="90000"/>
              </a:lnSpc>
              <a:spcBef>
                <a:spcPts val="1000"/>
              </a:spcBef>
              <a:spcAft>
                <a:spcPts val="0"/>
              </a:spcAft>
              <a:buClr>
                <a:schemeClr val="dk1"/>
              </a:buClr>
              <a:buSzPts val="1800"/>
              <a:buChar char="•"/>
            </a:pPr>
            <a:r>
              <a:rPr lang="en-US" sz="1800">
                <a:solidFill>
                  <a:schemeClr val="dk1"/>
                </a:solidFill>
              </a:rPr>
              <a:t>68% of companies do not do annual or bi-annual penetration tests.</a:t>
            </a:r>
            <a:r>
              <a:rPr baseline="30000" lang="en-US" sz="1800">
                <a:solidFill>
                  <a:schemeClr val="dk1"/>
                </a:solidFill>
              </a:rPr>
              <a:t>4</a:t>
            </a:r>
            <a:endParaRPr baseline="30000" sz="1800">
              <a:solidFill>
                <a:schemeClr val="dk1"/>
              </a:solidFill>
            </a:endParaRPr>
          </a:p>
        </p:txBody>
      </p:sp>
      <p:sp>
        <p:nvSpPr>
          <p:cNvPr id="104" name="Google Shape;104;g36c3485c32a_0_5"/>
          <p:cNvSpPr txBox="1"/>
          <p:nvPr>
            <p:ph type="title"/>
          </p:nvPr>
        </p:nvSpPr>
        <p:spPr>
          <a:xfrm>
            <a:off x="381000" y="200722"/>
            <a:ext cx="11430000" cy="101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A7934B"/>
              </a:buClr>
              <a:buSzPts val="3600"/>
              <a:buFont typeface="Roboto"/>
              <a:buNone/>
            </a:pPr>
            <a:r>
              <a:rPr lang="en-US"/>
              <a:t>The Problem</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g36953480c99_0_5"/>
          <p:cNvSpPr txBox="1"/>
          <p:nvPr>
            <p:ph idx="1" type="body"/>
          </p:nvPr>
        </p:nvSpPr>
        <p:spPr>
          <a:xfrm>
            <a:off x="381000" y="1215475"/>
            <a:ext cx="11430000" cy="5642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None/>
            </a:pPr>
            <a:r>
              <a:rPr lang="en-US">
                <a:solidFill>
                  <a:schemeClr val="dk1"/>
                </a:solidFill>
              </a:rPr>
              <a:t>My goal is to teach developers how to efficiently identify and remediate vulnerabilities in their applications, without using penetration testing tools, to reduce the likelihood of deploying insecure code to production.</a:t>
            </a:r>
            <a:endParaRPr>
              <a:solidFill>
                <a:schemeClr val="dk1"/>
              </a:solidFill>
            </a:endParaRPr>
          </a:p>
          <a:p>
            <a:pPr indent="-228600" lvl="0" marL="228600" rtl="0" algn="l">
              <a:lnSpc>
                <a:spcPct val="90000"/>
              </a:lnSpc>
              <a:spcBef>
                <a:spcPts val="1000"/>
              </a:spcBef>
              <a:spcAft>
                <a:spcPts val="0"/>
              </a:spcAft>
              <a:buClr>
                <a:schemeClr val="dk1"/>
              </a:buClr>
              <a:buSzPts val="2400"/>
              <a:buChar char="•"/>
            </a:pPr>
            <a:r>
              <a:rPr lang="en-US">
                <a:solidFill>
                  <a:schemeClr val="dk1"/>
                </a:solidFill>
              </a:rPr>
              <a:t>Web application penetration testing course for developers.</a:t>
            </a:r>
            <a:endParaRPr>
              <a:solidFill>
                <a:schemeClr val="dk1"/>
              </a:solidFill>
            </a:endParaRPr>
          </a:p>
          <a:p>
            <a:pPr indent="-215900" lvl="1" marL="685800" rtl="0" algn="l">
              <a:lnSpc>
                <a:spcPct val="90000"/>
              </a:lnSpc>
              <a:spcBef>
                <a:spcPts val="1000"/>
              </a:spcBef>
              <a:spcAft>
                <a:spcPts val="0"/>
              </a:spcAft>
              <a:buClr>
                <a:schemeClr val="dk1"/>
              </a:buClr>
              <a:buSzPts val="1600"/>
              <a:buChar char="•"/>
            </a:pPr>
            <a:r>
              <a:rPr lang="en-US" sz="1800">
                <a:solidFill>
                  <a:schemeClr val="dk1"/>
                </a:solidFill>
              </a:rPr>
              <a:t>Vulnerability checklist.</a:t>
            </a:r>
            <a:endParaRPr sz="1800">
              <a:solidFill>
                <a:schemeClr val="dk1"/>
              </a:solidFill>
            </a:endParaRPr>
          </a:p>
          <a:p>
            <a:pPr indent="-215900" lvl="1" marL="685800" rtl="0" algn="l">
              <a:lnSpc>
                <a:spcPct val="90000"/>
              </a:lnSpc>
              <a:spcBef>
                <a:spcPts val="1000"/>
              </a:spcBef>
              <a:spcAft>
                <a:spcPts val="0"/>
              </a:spcAft>
              <a:buClr>
                <a:schemeClr val="dk1"/>
              </a:buClr>
              <a:buSzPts val="1600"/>
              <a:buChar char="•"/>
            </a:pPr>
            <a:r>
              <a:rPr lang="en-US" sz="1800">
                <a:solidFill>
                  <a:schemeClr val="dk1"/>
                </a:solidFill>
              </a:rPr>
              <a:t>Payload lists and malicious files for testing.</a:t>
            </a:r>
            <a:endParaRPr sz="1800">
              <a:solidFill>
                <a:schemeClr val="dk1"/>
              </a:solidFill>
            </a:endParaRPr>
          </a:p>
          <a:p>
            <a:pPr indent="-215900" lvl="1" marL="685800" rtl="0" algn="l">
              <a:lnSpc>
                <a:spcPct val="90000"/>
              </a:lnSpc>
              <a:spcBef>
                <a:spcPts val="1000"/>
              </a:spcBef>
              <a:spcAft>
                <a:spcPts val="0"/>
              </a:spcAft>
              <a:buClr>
                <a:schemeClr val="dk1"/>
              </a:buClr>
              <a:buSzPts val="1600"/>
              <a:buChar char="•"/>
            </a:pPr>
            <a:r>
              <a:rPr lang="en-US" sz="1800">
                <a:solidFill>
                  <a:schemeClr val="dk1"/>
                </a:solidFill>
              </a:rPr>
              <a:t>Third party references for further education.</a:t>
            </a:r>
            <a:endParaRPr sz="1800">
              <a:solidFill>
                <a:schemeClr val="dk1"/>
              </a:solidFill>
            </a:endParaRPr>
          </a:p>
          <a:p>
            <a:pPr indent="-215900" lvl="1" marL="685800" rtl="0" algn="l">
              <a:lnSpc>
                <a:spcPct val="90000"/>
              </a:lnSpc>
              <a:spcBef>
                <a:spcPts val="1000"/>
              </a:spcBef>
              <a:spcAft>
                <a:spcPts val="0"/>
              </a:spcAft>
              <a:buClr>
                <a:schemeClr val="dk1"/>
              </a:buClr>
              <a:buSzPts val="1600"/>
              <a:buChar char="•"/>
            </a:pPr>
            <a:r>
              <a:rPr lang="en-US" sz="1800">
                <a:solidFill>
                  <a:schemeClr val="dk1"/>
                </a:solidFill>
              </a:rPr>
              <a:t>Secure coding practices template.</a:t>
            </a:r>
            <a:endParaRPr sz="1800">
              <a:solidFill>
                <a:schemeClr val="dk1"/>
              </a:solidFill>
            </a:endParaRPr>
          </a:p>
          <a:p>
            <a:pPr indent="-215900" lvl="1" marL="685800" rtl="0" algn="l">
              <a:lnSpc>
                <a:spcPct val="90000"/>
              </a:lnSpc>
              <a:spcBef>
                <a:spcPts val="1000"/>
              </a:spcBef>
              <a:spcAft>
                <a:spcPts val="0"/>
              </a:spcAft>
              <a:buClr>
                <a:schemeClr val="dk1"/>
              </a:buClr>
              <a:buSzPts val="1600"/>
              <a:buChar char="•"/>
            </a:pPr>
            <a:r>
              <a:rPr lang="en-US" sz="1800">
                <a:solidFill>
                  <a:schemeClr val="dk1"/>
                </a:solidFill>
              </a:rPr>
              <a:t>Video series teaching penetration testing concepts.</a:t>
            </a:r>
            <a:endParaRPr sz="2000">
              <a:solidFill>
                <a:schemeClr val="dk1"/>
              </a:solidFill>
            </a:endParaRPr>
          </a:p>
          <a:p>
            <a:pPr indent="-228600" lvl="0" marL="228600" rtl="0" algn="l">
              <a:lnSpc>
                <a:spcPct val="90000"/>
              </a:lnSpc>
              <a:spcBef>
                <a:spcPts val="1000"/>
              </a:spcBef>
              <a:spcAft>
                <a:spcPts val="0"/>
              </a:spcAft>
              <a:buClr>
                <a:schemeClr val="dk1"/>
              </a:buClr>
              <a:buSzPts val="2400"/>
              <a:buChar char="•"/>
            </a:pPr>
            <a:r>
              <a:rPr lang="en-US">
                <a:solidFill>
                  <a:schemeClr val="dk1"/>
                </a:solidFill>
              </a:rPr>
              <a:t>How is this unique?</a:t>
            </a:r>
            <a:endParaRPr>
              <a:solidFill>
                <a:schemeClr val="dk1"/>
              </a:solidFill>
            </a:endParaRPr>
          </a:p>
          <a:p>
            <a:pPr indent="-215900" lvl="1" marL="685800" rtl="0" algn="l">
              <a:lnSpc>
                <a:spcPct val="90000"/>
              </a:lnSpc>
              <a:spcBef>
                <a:spcPts val="1000"/>
              </a:spcBef>
              <a:spcAft>
                <a:spcPts val="0"/>
              </a:spcAft>
              <a:buClr>
                <a:schemeClr val="dk1"/>
              </a:buClr>
              <a:buSzPts val="1600"/>
              <a:buChar char="•"/>
            </a:pPr>
            <a:r>
              <a:rPr lang="en-US" sz="1800">
                <a:solidFill>
                  <a:schemeClr val="dk1"/>
                </a:solidFill>
              </a:rPr>
              <a:t>No penetration testing tools required.</a:t>
            </a:r>
            <a:endParaRPr sz="1800">
              <a:solidFill>
                <a:schemeClr val="dk1"/>
              </a:solidFill>
            </a:endParaRPr>
          </a:p>
          <a:p>
            <a:pPr indent="-215900" lvl="1" marL="685800" rtl="0" algn="l">
              <a:lnSpc>
                <a:spcPct val="90000"/>
              </a:lnSpc>
              <a:spcBef>
                <a:spcPts val="1000"/>
              </a:spcBef>
              <a:spcAft>
                <a:spcPts val="0"/>
              </a:spcAft>
              <a:buClr>
                <a:schemeClr val="dk1"/>
              </a:buClr>
              <a:buSzPts val="1600"/>
              <a:buChar char="•"/>
            </a:pPr>
            <a:r>
              <a:rPr lang="en-US" sz="1800">
                <a:solidFill>
                  <a:schemeClr val="dk1"/>
                </a:solidFill>
              </a:rPr>
              <a:t>Focused on discovering vulnerabilities.</a:t>
            </a:r>
            <a:endParaRPr sz="1800">
              <a:solidFill>
                <a:schemeClr val="dk1"/>
              </a:solidFill>
            </a:endParaRPr>
          </a:p>
          <a:p>
            <a:pPr indent="-215900" lvl="1" marL="685800" rtl="0" algn="l">
              <a:lnSpc>
                <a:spcPct val="90000"/>
              </a:lnSpc>
              <a:spcBef>
                <a:spcPts val="1000"/>
              </a:spcBef>
              <a:spcAft>
                <a:spcPts val="0"/>
              </a:spcAft>
              <a:buClr>
                <a:schemeClr val="dk1"/>
              </a:buClr>
              <a:buSzPts val="1600"/>
              <a:buChar char="•"/>
            </a:pPr>
            <a:r>
              <a:rPr lang="en-US" sz="1800">
                <a:solidFill>
                  <a:schemeClr val="dk1"/>
                </a:solidFill>
              </a:rPr>
              <a:t>Show real world examples.</a:t>
            </a:r>
            <a:endParaRPr sz="1800">
              <a:solidFill>
                <a:schemeClr val="dk1"/>
              </a:solidFill>
            </a:endParaRPr>
          </a:p>
          <a:p>
            <a:pPr indent="-215900" lvl="1" marL="685800" rtl="0" algn="l">
              <a:lnSpc>
                <a:spcPct val="90000"/>
              </a:lnSpc>
              <a:spcBef>
                <a:spcPts val="1000"/>
              </a:spcBef>
              <a:spcAft>
                <a:spcPts val="0"/>
              </a:spcAft>
              <a:buClr>
                <a:schemeClr val="dk1"/>
              </a:buClr>
              <a:buSzPts val="1600"/>
              <a:buChar char="•"/>
            </a:pPr>
            <a:r>
              <a:rPr lang="en-US" sz="1800">
                <a:solidFill>
                  <a:schemeClr val="dk1"/>
                </a:solidFill>
              </a:rPr>
              <a:t>Reduced overhead.</a:t>
            </a:r>
            <a:endParaRPr sz="1800">
              <a:solidFill>
                <a:schemeClr val="dk1"/>
              </a:solidFill>
            </a:endParaRPr>
          </a:p>
        </p:txBody>
      </p:sp>
      <p:sp>
        <p:nvSpPr>
          <p:cNvPr id="110" name="Google Shape;110;g36953480c99_0_5"/>
          <p:cNvSpPr txBox="1"/>
          <p:nvPr>
            <p:ph type="title"/>
          </p:nvPr>
        </p:nvSpPr>
        <p:spPr>
          <a:xfrm>
            <a:off x="381000" y="200722"/>
            <a:ext cx="11430000" cy="101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A7934B"/>
              </a:buClr>
              <a:buSzPts val="3600"/>
              <a:buFont typeface="Roboto"/>
              <a:buNone/>
            </a:pPr>
            <a:r>
              <a:rPr lang="en-US"/>
              <a:t>My Solution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6"/>
          <p:cNvSpPr txBox="1"/>
          <p:nvPr>
            <p:ph type="title"/>
          </p:nvPr>
        </p:nvSpPr>
        <p:spPr>
          <a:xfrm>
            <a:off x="381001" y="518884"/>
            <a:ext cx="3932767" cy="118926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A7934B"/>
              </a:buClr>
              <a:buSzPts val="3200"/>
              <a:buFont typeface="Roboto"/>
              <a:buNone/>
            </a:pPr>
            <a:r>
              <a:rPr lang="en-US" sz="3600"/>
              <a:t>Code Analysis Resources</a:t>
            </a:r>
            <a:endParaRPr sz="3600"/>
          </a:p>
        </p:txBody>
      </p:sp>
      <p:sp>
        <p:nvSpPr>
          <p:cNvPr id="116" name="Google Shape;116;p6"/>
          <p:cNvSpPr txBox="1"/>
          <p:nvPr>
            <p:ph idx="2" type="body"/>
          </p:nvPr>
        </p:nvSpPr>
        <p:spPr>
          <a:xfrm>
            <a:off x="381001" y="1737737"/>
            <a:ext cx="3932700" cy="33825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3057"/>
              </a:buClr>
              <a:buSzPts val="1400"/>
              <a:buNone/>
            </a:pPr>
            <a:r>
              <a:rPr lang="en-US">
                <a:solidFill>
                  <a:schemeClr val="dk1"/>
                </a:solidFill>
              </a:rPr>
              <a:t>One of the first videos in the series teaches code review basics and provides links to third party learning resources. The goal of this content is to encourage developers to start focusing on their code as they are building new functionality. I highlight the OWASP</a:t>
            </a:r>
            <a:r>
              <a:rPr baseline="30000" lang="en-US">
                <a:solidFill>
                  <a:schemeClr val="dk1"/>
                </a:solidFill>
              </a:rPr>
              <a:t>8</a:t>
            </a:r>
            <a:r>
              <a:rPr lang="en-US">
                <a:solidFill>
                  <a:schemeClr val="dk1"/>
                </a:solidFill>
              </a:rPr>
              <a:t> checklist and code review guide as the framework for creating strong coding standards within a development team. Lastly, I provide real examples of vulnerable code alongside the secure corrections. </a:t>
            </a:r>
            <a:endParaRPr>
              <a:solidFill>
                <a:schemeClr val="dk1"/>
              </a:solidFill>
            </a:endParaRPr>
          </a:p>
        </p:txBody>
      </p:sp>
      <p:pic>
        <p:nvPicPr>
          <p:cNvPr id="117" name="Google Shape;117;p6" title="test2.png"/>
          <p:cNvPicPr preferRelativeResize="0"/>
          <p:nvPr/>
        </p:nvPicPr>
        <p:blipFill rotWithShape="1">
          <a:blip r:embed="rId3">
            <a:alphaModFix/>
          </a:blip>
          <a:srcRect b="0" l="0" r="4360" t="0"/>
          <a:stretch/>
        </p:blipFill>
        <p:spPr>
          <a:xfrm>
            <a:off x="4579425" y="541150"/>
            <a:ext cx="7399624" cy="4744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7"/>
          <p:cNvPicPr preferRelativeResize="0"/>
          <p:nvPr/>
        </p:nvPicPr>
        <p:blipFill rotWithShape="1">
          <a:blip r:embed="rId3">
            <a:alphaModFix/>
          </a:blip>
          <a:srcRect b="0" l="0" r="0" t="73770"/>
          <a:stretch/>
        </p:blipFill>
        <p:spPr>
          <a:xfrm>
            <a:off x="1" y="5059179"/>
            <a:ext cx="12191999" cy="1798821"/>
          </a:xfrm>
          <a:prstGeom prst="rect">
            <a:avLst/>
          </a:prstGeom>
          <a:noFill/>
          <a:ln>
            <a:noFill/>
          </a:ln>
        </p:spPr>
      </p:pic>
      <p:sp>
        <p:nvSpPr>
          <p:cNvPr id="124" name="Google Shape;124;p7"/>
          <p:cNvSpPr txBox="1"/>
          <p:nvPr/>
        </p:nvSpPr>
        <p:spPr>
          <a:xfrm>
            <a:off x="381000" y="200722"/>
            <a:ext cx="11430000" cy="1014761"/>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600"/>
              <a:buFont typeface="Roboto"/>
              <a:buNone/>
            </a:pPr>
            <a:r>
              <a:rPr b="1" i="0" lang="en-US" sz="3600" u="none" cap="none" strike="noStrike">
                <a:solidFill>
                  <a:schemeClr val="lt1"/>
                </a:solidFill>
                <a:latin typeface="Roboto"/>
                <a:ea typeface="Roboto"/>
                <a:cs typeface="Roboto"/>
                <a:sym typeface="Roboto"/>
              </a:rPr>
              <a:t>Full Page Photo</a:t>
            </a:r>
            <a:endParaRPr b="0" i="0" sz="1400" u="none" cap="none" strike="noStrike">
              <a:solidFill>
                <a:srgbClr val="000000"/>
              </a:solidFill>
              <a:latin typeface="Arial"/>
              <a:ea typeface="Arial"/>
              <a:cs typeface="Arial"/>
              <a:sym typeface="Arial"/>
            </a:endParaRPr>
          </a:p>
        </p:txBody>
      </p:sp>
      <p:pic>
        <p:nvPicPr>
          <p:cNvPr id="125" name="Google Shape;125;p7" title="test3.png"/>
          <p:cNvPicPr preferRelativeResize="0"/>
          <p:nvPr/>
        </p:nvPicPr>
        <p:blipFill rotWithShape="1">
          <a:blip r:embed="rId4">
            <a:alphaModFix/>
          </a:blip>
          <a:srcRect b="0" l="0" r="0" t="0"/>
          <a:stretch/>
        </p:blipFill>
        <p:spPr>
          <a:xfrm>
            <a:off x="0" y="3570"/>
            <a:ext cx="12191999" cy="4215659"/>
          </a:xfrm>
          <a:prstGeom prst="rect">
            <a:avLst/>
          </a:prstGeom>
          <a:noFill/>
          <a:ln>
            <a:noFill/>
          </a:ln>
        </p:spPr>
      </p:pic>
      <p:pic>
        <p:nvPicPr>
          <p:cNvPr id="126" name="Google Shape;126;p7" title="test5.png"/>
          <p:cNvPicPr preferRelativeResize="0"/>
          <p:nvPr/>
        </p:nvPicPr>
        <p:blipFill rotWithShape="1">
          <a:blip r:embed="rId5">
            <a:alphaModFix/>
          </a:blip>
          <a:srcRect b="33382" l="0" r="0" t="0"/>
          <a:stretch/>
        </p:blipFill>
        <p:spPr>
          <a:xfrm>
            <a:off x="0" y="4219225"/>
            <a:ext cx="12192000" cy="2702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36953480c99_0_76"/>
          <p:cNvSpPr txBox="1"/>
          <p:nvPr>
            <p:ph type="title"/>
          </p:nvPr>
        </p:nvSpPr>
        <p:spPr>
          <a:xfrm>
            <a:off x="381001" y="518884"/>
            <a:ext cx="3932700" cy="1189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A7934B"/>
              </a:buClr>
              <a:buSzPts val="3200"/>
              <a:buFont typeface="Roboto"/>
              <a:buNone/>
            </a:pPr>
            <a:r>
              <a:rPr lang="en-US" sz="3600"/>
              <a:t>Malicious Files</a:t>
            </a:r>
            <a:endParaRPr sz="3600"/>
          </a:p>
        </p:txBody>
      </p:sp>
      <p:sp>
        <p:nvSpPr>
          <p:cNvPr id="132" name="Google Shape;132;g36953480c99_0_76"/>
          <p:cNvSpPr txBox="1"/>
          <p:nvPr>
            <p:ph idx="2" type="body"/>
          </p:nvPr>
        </p:nvSpPr>
        <p:spPr>
          <a:xfrm>
            <a:off x="381001" y="1390974"/>
            <a:ext cx="3932700" cy="33825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3057"/>
              </a:buClr>
              <a:buSzPts val="1400"/>
              <a:buNone/>
            </a:pPr>
            <a:r>
              <a:rPr lang="en-US">
                <a:solidFill>
                  <a:schemeClr val="dk1"/>
                </a:solidFill>
              </a:rPr>
              <a:t>Multiple test cases require malicious files with different payloads and file extensions. I walk through each file and their intended behavior while stressing that we cannot test with files found online due to unknown security risks they may present. Since most organizations do not allow employees to download specific file types or content, I provide the file contents for the user to copy paste. In the event that company policies prevent employees from using our files, I also teach the viewer to rely on non-malicious files that are already on their computer by default.</a:t>
            </a:r>
            <a:endParaRPr>
              <a:solidFill>
                <a:schemeClr val="dk1"/>
              </a:solidFill>
            </a:endParaRPr>
          </a:p>
        </p:txBody>
      </p:sp>
      <p:pic>
        <p:nvPicPr>
          <p:cNvPr id="133" name="Google Shape;133;g36953480c99_0_76" title="files3.png"/>
          <p:cNvPicPr preferRelativeResize="0"/>
          <p:nvPr/>
        </p:nvPicPr>
        <p:blipFill rotWithShape="1">
          <a:blip r:embed="rId3">
            <a:alphaModFix/>
          </a:blip>
          <a:srcRect b="0" l="0" r="0" t="0"/>
          <a:stretch/>
        </p:blipFill>
        <p:spPr>
          <a:xfrm>
            <a:off x="4634875" y="518863"/>
            <a:ext cx="7186800" cy="512668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g36953480c99_0_62"/>
          <p:cNvSpPr txBox="1"/>
          <p:nvPr>
            <p:ph type="title"/>
          </p:nvPr>
        </p:nvSpPr>
        <p:spPr>
          <a:xfrm>
            <a:off x="381001" y="518884"/>
            <a:ext cx="3932700" cy="1189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A7934B"/>
              </a:buClr>
              <a:buSzPts val="3200"/>
              <a:buFont typeface="Roboto"/>
              <a:buNone/>
            </a:pPr>
            <a:r>
              <a:rPr lang="en-US" sz="3600"/>
              <a:t>Payload Lists</a:t>
            </a:r>
            <a:endParaRPr sz="3600"/>
          </a:p>
        </p:txBody>
      </p:sp>
      <p:pic>
        <p:nvPicPr>
          <p:cNvPr descr="A picture containing sky, outdoor, place of worship&#10;&#10;Description automatically generated" id="139" name="Google Shape;139;g36953480c99_0_62"/>
          <p:cNvPicPr preferRelativeResize="0"/>
          <p:nvPr>
            <p:ph idx="1" type="body"/>
          </p:nvPr>
        </p:nvPicPr>
        <p:blipFill rotWithShape="1">
          <a:blip r:embed="rId3">
            <a:alphaModFix/>
          </a:blip>
          <a:srcRect b="0" l="0" r="0" t="0"/>
          <a:stretch/>
        </p:blipFill>
        <p:spPr>
          <a:xfrm>
            <a:off x="4624250" y="518884"/>
            <a:ext cx="7186800" cy="4789200"/>
          </a:xfrm>
          <a:prstGeom prst="rect">
            <a:avLst/>
          </a:prstGeom>
          <a:noFill/>
          <a:ln>
            <a:noFill/>
          </a:ln>
        </p:spPr>
      </p:pic>
      <p:sp>
        <p:nvSpPr>
          <p:cNvPr id="140" name="Google Shape;140;g36953480c99_0_62"/>
          <p:cNvSpPr txBox="1"/>
          <p:nvPr>
            <p:ph idx="2" type="body"/>
          </p:nvPr>
        </p:nvSpPr>
        <p:spPr>
          <a:xfrm>
            <a:off x="381001" y="1541236"/>
            <a:ext cx="3932700" cy="33825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3057"/>
              </a:buClr>
              <a:buSzPts val="1400"/>
              <a:buNone/>
            </a:pPr>
            <a:r>
              <a:rPr lang="en-US"/>
              <a:t>Viewers can choose between the short payload list and the long payload list for all checklist items. The long payload list includes more payloads for greater coverage, while the short payload list focuses on the highest success rate payloads for various situations. The payloads were chosen based on my experience as a penetration tester, where I have built out my own flowcharts and cheat sheets to test more efficiently.</a:t>
            </a:r>
            <a:endParaRPr/>
          </a:p>
        </p:txBody>
      </p:sp>
      <p:pic>
        <p:nvPicPr>
          <p:cNvPr id="141" name="Google Shape;141;g36953480c99_0_62" title="test1.png"/>
          <p:cNvPicPr preferRelativeResize="0"/>
          <p:nvPr/>
        </p:nvPicPr>
        <p:blipFill rotWithShape="1">
          <a:blip r:embed="rId4">
            <a:alphaModFix/>
          </a:blip>
          <a:srcRect b="0" l="0" r="0" t="0"/>
          <a:stretch/>
        </p:blipFill>
        <p:spPr>
          <a:xfrm>
            <a:off x="4247600" y="485750"/>
            <a:ext cx="7728475" cy="54934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g36953480c99_0_70"/>
          <p:cNvSpPr txBox="1"/>
          <p:nvPr>
            <p:ph type="title"/>
          </p:nvPr>
        </p:nvSpPr>
        <p:spPr>
          <a:xfrm>
            <a:off x="381001" y="518884"/>
            <a:ext cx="3932700" cy="1189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A7934B"/>
              </a:buClr>
              <a:buSzPts val="3200"/>
              <a:buFont typeface="Roboto"/>
              <a:buNone/>
            </a:pPr>
            <a:r>
              <a:rPr lang="en-US" sz="3600"/>
              <a:t>Video Series</a:t>
            </a:r>
            <a:endParaRPr sz="3600"/>
          </a:p>
        </p:txBody>
      </p:sp>
      <p:sp>
        <p:nvSpPr>
          <p:cNvPr id="147" name="Google Shape;147;g36953480c99_0_70"/>
          <p:cNvSpPr txBox="1"/>
          <p:nvPr>
            <p:ph idx="2" type="body"/>
          </p:nvPr>
        </p:nvSpPr>
        <p:spPr>
          <a:xfrm>
            <a:off x="381001" y="1429374"/>
            <a:ext cx="3932700" cy="33825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3057"/>
              </a:buClr>
              <a:buSzPts val="1400"/>
              <a:buNone/>
            </a:pPr>
            <a:r>
              <a:rPr lang="en-US"/>
              <a:t>The YouTube video series walks the viewers through the purpose of this course, how to use the material, and how to safely add new test cases even if the viewer does not fully understand how to exploit vulnerabilities in that category. Each video contains a timeline, allowing the user to quickly skip around to relevant test cases or sections of each checklist item. Lastly, the video descriptions contain links to the material shown in the demo and any relevant third party resources to learn more about the vulnerabilities, exploits, and remediation.</a:t>
            </a:r>
            <a:endParaRPr/>
          </a:p>
        </p:txBody>
      </p:sp>
      <p:pic>
        <p:nvPicPr>
          <p:cNvPr id="148" name="Google Shape;148;g36953480c99_0_70" title="YTVids.png"/>
          <p:cNvPicPr preferRelativeResize="0"/>
          <p:nvPr/>
        </p:nvPicPr>
        <p:blipFill>
          <a:blip r:embed="rId3">
            <a:alphaModFix/>
          </a:blip>
          <a:stretch>
            <a:fillRect/>
          </a:stretch>
        </p:blipFill>
        <p:spPr>
          <a:xfrm>
            <a:off x="4313700" y="841725"/>
            <a:ext cx="7716500" cy="4683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itle Page">
  <a:themeElements>
    <a:clrScheme name="Custom 1">
      <a:dk1>
        <a:srgbClr val="003057"/>
      </a:dk1>
      <a:lt1>
        <a:srgbClr val="FFFFFF"/>
      </a:lt1>
      <a:dk2>
        <a:srgbClr val="545859"/>
      </a:dk2>
      <a:lt2>
        <a:srgbClr val="D6DBD3"/>
      </a:lt2>
      <a:accent1>
        <a:srgbClr val="B3A369"/>
      </a:accent1>
      <a:accent2>
        <a:srgbClr val="64CCC9"/>
      </a:accent2>
      <a:accent3>
        <a:srgbClr val="A3D233"/>
      </a:accent3>
      <a:accent4>
        <a:srgbClr val="EAAA00"/>
      </a:accent4>
      <a:accent5>
        <a:srgbClr val="008C95"/>
      </a:accent5>
      <a:accent6>
        <a:srgbClr val="7800FF"/>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ntent Page">
  <a:themeElements>
    <a:clrScheme name="GT Theme">
      <a:dk1>
        <a:srgbClr val="003057"/>
      </a:dk1>
      <a:lt1>
        <a:srgbClr val="FFFFFF"/>
      </a:lt1>
      <a:dk2>
        <a:srgbClr val="545859"/>
      </a:dk2>
      <a:lt2>
        <a:srgbClr val="D6DBD3"/>
      </a:lt2>
      <a:accent1>
        <a:srgbClr val="B3A369"/>
      </a:accent1>
      <a:accent2>
        <a:srgbClr val="003057"/>
      </a:accent2>
      <a:accent3>
        <a:srgbClr val="54585A"/>
      </a:accent3>
      <a:accent4>
        <a:srgbClr val="D6DBD4"/>
      </a:accent4>
      <a:accent5>
        <a:srgbClr val="F9F6E5"/>
      </a:accent5>
      <a:accent6>
        <a:srgbClr val="EAAA00"/>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2022-08-24T13:02:54Z</dcterms:created>
  <dc:creator>Perez, Raul N</dc:creator>
</cp:coreProperties>
</file>